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74" r:id="rId7"/>
    <p:sldId id="260" r:id="rId8"/>
    <p:sldId id="261" r:id="rId9"/>
    <p:sldId id="262" r:id="rId10"/>
    <p:sldId id="264" r:id="rId11"/>
    <p:sldId id="265" r:id="rId12"/>
    <p:sldId id="266" r:id="rId13"/>
    <p:sldId id="263" r:id="rId14"/>
    <p:sldId id="267" r:id="rId15"/>
    <p:sldId id="268" r:id="rId16"/>
    <p:sldId id="276" r:id="rId17"/>
    <p:sldId id="269" r:id="rId18"/>
    <p:sldId id="277" r:id="rId19"/>
    <p:sldId id="27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E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0A910B-E906-4E92-AF51-5BAF341AF456}" type="datetimeFigureOut">
              <a:rPr lang="fr-BE" smtClean="0"/>
              <a:pPr/>
              <a:t>3/12/2012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430B7C-51B7-4F51-A2C5-B7372B982131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DECOMPOSITION DES ALIMENTS.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LA CHIMIE DE LA DIGESTION.</a:t>
            </a:r>
            <a:endParaRPr lang="fr-BE" sz="3600" dirty="0"/>
          </a:p>
        </p:txBody>
      </p:sp>
      <p:pic>
        <p:nvPicPr>
          <p:cNvPr id="23554" name="Picture 2" descr="http://www.littlebitbetter.org/wp-content/uploads/2011/04/digestion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5143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fr-BE" sz="2800" dirty="0" smtClean="0"/>
              <a:t>Protéase pancréatique </a:t>
            </a:r>
            <a:r>
              <a:rPr lang="fr-BE" sz="2800" dirty="0" smtClean="0">
                <a:sym typeface="Wingdings" pitchFamily="2" charset="2"/>
              </a:rPr>
              <a:t> décompose les protides</a:t>
            </a:r>
            <a:r>
              <a:rPr lang="fr-BE" dirty="0" smtClean="0">
                <a:sym typeface="Wingdings" pitchFamily="2" charset="2"/>
              </a:rPr>
              <a:t/>
            </a:r>
            <a:br>
              <a:rPr lang="fr-BE" dirty="0" smtClean="0">
                <a:sym typeface="Wingdings" pitchFamily="2" charset="2"/>
              </a:rPr>
            </a:br>
            <a:endParaRPr lang="fr-BE" dirty="0"/>
          </a:p>
        </p:txBody>
      </p:sp>
      <p:pic>
        <p:nvPicPr>
          <p:cNvPr id="35842" name="Picture 2" descr="http://musibiol.net/biologie/cours/digest/chimiq/prote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6195919" cy="223224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31640" y="342900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Protides non décomposées dans l’estomac.</a:t>
            </a:r>
            <a:endParaRPr lang="fr-BE" sz="2400" dirty="0"/>
          </a:p>
        </p:txBody>
      </p:sp>
      <p:pic>
        <p:nvPicPr>
          <p:cNvPr id="35844" name="Picture 4" descr="http://musibiol.net/biologie/cours/digest/chimiq/pepti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933056"/>
            <a:ext cx="6395787" cy="230425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331640" y="623731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Suite de la décomposition des protides .</a:t>
            </a:r>
            <a:endParaRPr lang="fr-BE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…………………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807505" y="329804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POLYPEPTIDES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131840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139952" y="20608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PROTEASE</a:t>
            </a:r>
            <a:endParaRPr lang="fr-BE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508104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PEPTIDES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fr-BE" sz="2800" dirty="0" smtClean="0">
                <a:sym typeface="Wingdings" pitchFamily="2" charset="2"/>
              </a:rPr>
              <a:t>Amylase pancréatique   décompose les glucides</a:t>
            </a:r>
            <a:r>
              <a:rPr lang="fr-BE" dirty="0" smtClean="0">
                <a:sym typeface="Wingdings" pitchFamily="2" charset="2"/>
              </a:rPr>
              <a:t/>
            </a:r>
            <a:br>
              <a:rPr lang="fr-BE" dirty="0" smtClean="0">
                <a:sym typeface="Wingdings" pitchFamily="2" charset="2"/>
              </a:rPr>
            </a:br>
            <a:endParaRPr lang="fr-BE" dirty="0"/>
          </a:p>
        </p:txBody>
      </p:sp>
      <p:pic>
        <p:nvPicPr>
          <p:cNvPr id="34818" name="Picture 2" descr="http://musibiol.net/biologie/cours/digest/chimiq/dextr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594998" cy="2736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899592" y="436510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Suite de la décomposition de glucides.</a:t>
            </a:r>
          </a:p>
          <a:p>
            <a:pPr algn="ctr"/>
            <a:r>
              <a:rPr lang="fr-BE" sz="2400" dirty="0" smtClean="0"/>
              <a:t>Rappel l’amylase salivaire avait commencé la fragmentation.</a:t>
            </a:r>
            <a:endParaRPr lang="fr-BE" sz="2400" dirty="0"/>
          </a:p>
        </p:txBody>
      </p:sp>
      <p:sp>
        <p:nvSpPr>
          <p:cNvPr id="6" name="Étoile à 4 branches 5">
            <a:hlinkClick r:id="rId3" action="ppaction://hlinksldjump"/>
          </p:cNvPr>
          <p:cNvSpPr/>
          <p:nvPr/>
        </p:nvSpPr>
        <p:spPr>
          <a:xfrm>
            <a:off x="5868144" y="5229200"/>
            <a:ext cx="864096" cy="792088"/>
          </a:xfrm>
          <a:prstGeom prst="star4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 smtClean="0">
                <a:sym typeface="Wingdings" pitchFamily="2" charset="2"/>
              </a:rPr>
              <a:t>Lipase pancréatique      décompose les lipides</a:t>
            </a:r>
            <a:endParaRPr lang="fr-BE" sz="2800" dirty="0"/>
          </a:p>
        </p:txBody>
      </p:sp>
      <p:pic>
        <p:nvPicPr>
          <p:cNvPr id="33794" name="Picture 2" descr="http://musibiol.net/biologie/cours/digest/chimiq/trig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94734" cy="288032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043608" y="4509120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La lipase pancréatique commence la décomposition des lipides.</a:t>
            </a:r>
            <a:endParaRPr lang="fr-BE" sz="2400" dirty="0"/>
          </a:p>
        </p:txBody>
      </p:sp>
      <p:sp>
        <p:nvSpPr>
          <p:cNvPr id="6" name="Flèche courbée vers la gauche 5">
            <a:hlinkClick r:id="rId3" action="ppaction://hlinksldjump"/>
          </p:cNvPr>
          <p:cNvSpPr/>
          <p:nvPr/>
        </p:nvSpPr>
        <p:spPr>
          <a:xfrm>
            <a:off x="8028384" y="5373216"/>
            <a:ext cx="864096" cy="1080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 +………..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LIPIDES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483768" y="32782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139952" y="20608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LIPASE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644008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ACIDES GRAS </a:t>
            </a:r>
            <a:endParaRPr lang="fr-BE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9744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GLYCEROL 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Dans l’</a:t>
            </a:r>
            <a:r>
              <a:rPr lang="fr-BE" dirty="0" err="1" smtClean="0"/>
              <a:t>instetin</a:t>
            </a:r>
            <a:r>
              <a:rPr lang="fr-BE" dirty="0" smtClean="0"/>
              <a:t> </a:t>
            </a:r>
            <a:r>
              <a:rPr lang="fr-BE" dirty="0" err="1" smtClean="0"/>
              <a:t>grele</a:t>
            </a:r>
            <a:r>
              <a:rPr lang="fr-BE" dirty="0" smtClean="0"/>
              <a:t>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BE" dirty="0" smtClean="0"/>
              <a:t>Les parois de l’intestin grêle sécrètent le suc intestinal.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pPr algn="just"/>
            <a:r>
              <a:rPr lang="fr-BE" dirty="0" smtClean="0"/>
              <a:t>Le suc intestinal contient lui aussi de nombreuses enzymes qui termineront la décomposition des aliments.</a:t>
            </a:r>
            <a:endParaRPr lang="fr-BE" dirty="0"/>
          </a:p>
        </p:txBody>
      </p:sp>
      <p:pic>
        <p:nvPicPr>
          <p:cNvPr id="27650" name="Picture 2" descr="http://idata.over-blog.com/1/71/15/22/digestion/echange-sangu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14633"/>
            <a:ext cx="4529336" cy="3033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400" dirty="0" smtClean="0"/>
              <a:t>Protéase intestinale </a:t>
            </a:r>
            <a:r>
              <a:rPr lang="fr-BE" sz="2400" dirty="0" smtClean="0">
                <a:sym typeface="Wingdings" pitchFamily="2" charset="2"/>
              </a:rPr>
              <a:t> décompose les protides</a:t>
            </a:r>
            <a:endParaRPr lang="fr-BE" sz="2400" dirty="0"/>
          </a:p>
        </p:txBody>
      </p:sp>
      <p:pic>
        <p:nvPicPr>
          <p:cNvPr id="36866" name="Picture 2" descr="http://musibiol.net/biologie/cours/digest/chimiq/aminoa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794866" cy="280831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187624" y="4293097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La protéase termine la décomposition des protides.</a:t>
            </a:r>
          </a:p>
          <a:p>
            <a:pPr algn="ctr"/>
            <a:r>
              <a:rPr lang="fr-BE" sz="2800" dirty="0" smtClean="0"/>
              <a:t>Les acides aminés obtenus passeront dans le sang lors de l’absorption intestinale.</a:t>
            </a:r>
          </a:p>
          <a:p>
            <a:pPr algn="just"/>
            <a:r>
              <a:rPr lang="fr-BE" sz="2800" dirty="0" smtClean="0"/>
              <a:t> </a:t>
            </a:r>
            <a:endParaRPr lang="fr-BE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 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115616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PEPTIDES</a:t>
            </a:r>
            <a:endParaRPr lang="fr-BE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203848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139952" y="20608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PROTEASE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436096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ACIDES AMINES 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100" dirty="0" smtClean="0">
                <a:sym typeface="Wingdings" pitchFamily="2" charset="2"/>
              </a:rPr>
              <a:t>Amylase intestinale   décompose les glucides</a:t>
            </a:r>
            <a:r>
              <a:rPr lang="fr-BE" dirty="0" smtClean="0">
                <a:sym typeface="Wingdings" pitchFamily="2" charset="2"/>
              </a:rPr>
              <a:t/>
            </a:r>
            <a:br>
              <a:rPr lang="fr-BE" dirty="0" smtClean="0">
                <a:sym typeface="Wingdings" pitchFamily="2" charset="2"/>
              </a:rPr>
            </a:br>
            <a:endParaRPr lang="fr-BE" dirty="0"/>
          </a:p>
        </p:txBody>
      </p:sp>
      <p:pic>
        <p:nvPicPr>
          <p:cNvPr id="37890" name="Picture 2" descr="http://musibiol.net/biologie/cours/digest/chimiq/maltos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488832" cy="269805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187624" y="4293097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La maltase termine la décomposition des glucides.</a:t>
            </a:r>
          </a:p>
          <a:p>
            <a:pPr algn="ctr"/>
            <a:r>
              <a:rPr lang="fr-BE" sz="2800" dirty="0" smtClean="0"/>
              <a:t>Les glucoses obtenus passeront dans le sang lors de l’absorption intestinale.</a:t>
            </a:r>
          </a:p>
          <a:p>
            <a:pPr algn="just"/>
            <a:r>
              <a:rPr lang="fr-BE" sz="2800" dirty="0" smtClean="0"/>
              <a:t> 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1403648" y="764704"/>
            <a:ext cx="5616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   MALTOSE                                                     EAU</a:t>
            </a:r>
          </a:p>
          <a:p>
            <a:r>
              <a:rPr lang="fr-BE" dirty="0" smtClean="0"/>
              <a:t>                                              </a:t>
            </a:r>
            <a:r>
              <a:rPr lang="fr-BE" sz="2800" dirty="0" smtClean="0"/>
              <a:t>+</a:t>
            </a:r>
            <a:endParaRPr lang="fr-BE" sz="2800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123728" y="1124744"/>
            <a:ext cx="858837" cy="350837"/>
            <a:chOff x="210426" y="235549"/>
            <a:chExt cx="8580" cy="3512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10426" y="235549"/>
              <a:ext cx="7580" cy="3512"/>
              <a:chOff x="210426" y="235549"/>
              <a:chExt cx="7579" cy="3512"/>
            </a:xfrm>
          </p:grpSpPr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>
                <a:off x="210426" y="235549"/>
                <a:ext cx="6633" cy="3512"/>
              </a:xfrm>
              <a:prstGeom prst="hexagon">
                <a:avLst>
                  <a:gd name="adj" fmla="val 47217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 flipH="1">
                <a:off x="217059" y="237341"/>
                <a:ext cx="94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rot="-3257999">
              <a:off x="217624" y="236641"/>
              <a:ext cx="1421" cy="1344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217089" y="237286"/>
              <a:ext cx="64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17857" y="235909"/>
              <a:ext cx="270" cy="8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 rot="-3257999">
              <a:off x="217668" y="235736"/>
              <a:ext cx="355" cy="336"/>
            </a:xfrm>
            <a:prstGeom prst="ellipse">
              <a:avLst/>
            </a:prstGeom>
            <a:solidFill>
              <a:srgbClr val="FFFF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466503" y="1124744"/>
            <a:ext cx="652462" cy="350837"/>
          </a:xfrm>
          <a:prstGeom prst="hexagon">
            <a:avLst>
              <a:gd name="adj" fmla="val 46493"/>
              <a:gd name="vf" fmla="val 115470"/>
            </a:avLst>
          </a:prstGeom>
          <a:solidFill>
            <a:srgbClr val="009900"/>
          </a:solidFill>
          <a:ln w="1270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grpSp>
        <p:nvGrpSpPr>
          <p:cNvPr id="2059" name="Group 11"/>
          <p:cNvGrpSpPr>
            <a:grpSpLocks/>
          </p:cNvGrpSpPr>
          <p:nvPr/>
        </p:nvGrpSpPr>
        <p:grpSpPr bwMode="auto">
          <a:xfrm>
            <a:off x="5436096" y="1196752"/>
            <a:ext cx="214312" cy="223837"/>
            <a:chOff x="226065" y="236269"/>
            <a:chExt cx="2131" cy="2239"/>
          </a:xfrm>
        </p:grpSpPr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226421" y="237165"/>
              <a:ext cx="1421" cy="1344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26302" y="236605"/>
              <a:ext cx="474" cy="6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227486" y="236605"/>
              <a:ext cx="474" cy="6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226065" y="236269"/>
              <a:ext cx="356" cy="336"/>
            </a:xfrm>
            <a:prstGeom prst="ellipse">
              <a:avLst/>
            </a:prstGeom>
            <a:noFill/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27842" y="236269"/>
              <a:ext cx="355" cy="336"/>
            </a:xfrm>
            <a:prstGeom prst="ellipse">
              <a:avLst/>
            </a:prstGeom>
            <a:noFill/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5869856" y="1196752"/>
            <a:ext cx="214312" cy="223837"/>
            <a:chOff x="226065" y="236269"/>
            <a:chExt cx="2131" cy="2239"/>
          </a:xfrm>
        </p:grpSpPr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226421" y="237165"/>
              <a:ext cx="1421" cy="1344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226302" y="236605"/>
              <a:ext cx="474" cy="6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227486" y="236605"/>
              <a:ext cx="474" cy="6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226065" y="236269"/>
              <a:ext cx="356" cy="336"/>
            </a:xfrm>
            <a:prstGeom prst="ellipse">
              <a:avLst/>
            </a:prstGeom>
            <a:noFill/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9" name="Oval 16"/>
            <p:cNvSpPr>
              <a:spLocks noChangeArrowheads="1"/>
            </p:cNvSpPr>
            <p:nvPr/>
          </p:nvSpPr>
          <p:spPr bwMode="auto">
            <a:xfrm>
              <a:off x="227842" y="236269"/>
              <a:ext cx="355" cy="336"/>
            </a:xfrm>
            <a:prstGeom prst="ellipse">
              <a:avLst/>
            </a:prstGeom>
            <a:noFill/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31" name="Flèche vers le bas 30"/>
          <p:cNvSpPr/>
          <p:nvPr/>
        </p:nvSpPr>
        <p:spPr>
          <a:xfrm>
            <a:off x="3779912" y="1628800"/>
            <a:ext cx="936104" cy="576064"/>
          </a:xfrm>
          <a:prstGeom prst="down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5004048" y="1772816"/>
            <a:ext cx="914972" cy="925512"/>
            <a:chOff x="235821" y="234073"/>
            <a:chExt cx="9144" cy="9252"/>
          </a:xfrm>
        </p:grpSpPr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235821" y="234073"/>
              <a:ext cx="9144" cy="9252"/>
              <a:chOff x="235821" y="234073"/>
              <a:chExt cx="9144" cy="9252"/>
            </a:xfrm>
          </p:grpSpPr>
          <p:grpSp>
            <p:nvGrpSpPr>
              <p:cNvPr id="2067" name="Group 19"/>
              <p:cNvGrpSpPr>
                <a:grpSpLocks/>
              </p:cNvGrpSpPr>
              <p:nvPr/>
            </p:nvGrpSpPr>
            <p:grpSpPr bwMode="auto">
              <a:xfrm>
                <a:off x="235821" y="234073"/>
                <a:ext cx="9144" cy="9252"/>
                <a:chOff x="235821" y="234073"/>
                <a:chExt cx="9144" cy="9252"/>
              </a:xfrm>
            </p:grpSpPr>
            <p:grpSp>
              <p:nvGrpSpPr>
                <p:cNvPr id="2068" name="Group 20"/>
                <p:cNvGrpSpPr>
                  <a:grpSpLocks/>
                </p:cNvGrpSpPr>
                <p:nvPr/>
              </p:nvGrpSpPr>
              <p:grpSpPr bwMode="auto">
                <a:xfrm>
                  <a:off x="235821" y="234073"/>
                  <a:ext cx="9144" cy="9252"/>
                  <a:chOff x="235821" y="234073"/>
                  <a:chExt cx="9144" cy="9252"/>
                </a:xfrm>
              </p:grpSpPr>
              <p:sp>
                <p:nvSpPr>
                  <p:cNvPr id="2069" name="AutoShape 21"/>
                  <p:cNvSpPr>
                    <a:spLocks noChangeArrowheads="1"/>
                  </p:cNvSpPr>
                  <p:nvPr/>
                </p:nvSpPr>
                <p:spPr bwMode="auto">
                  <a:xfrm rot="-13500000">
                    <a:off x="235821" y="234073"/>
                    <a:ext cx="9108" cy="9252"/>
                  </a:xfrm>
                  <a:custGeom>
                    <a:avLst/>
                    <a:gdLst>
                      <a:gd name="G0" fmla="sin 10800 -8847331"/>
                      <a:gd name="G1" fmla="cos 10800 -8847331"/>
                      <a:gd name="G2" fmla="sin 10800 2949136"/>
                      <a:gd name="G3" fmla="cos 10800 2949136"/>
                      <a:gd name="G4" fmla="+- G0 10800 0"/>
                      <a:gd name="G5" fmla="+- G1 10800 0"/>
                      <a:gd name="G6" fmla="+- G2 10800 0"/>
                      <a:gd name="G7" fmla="+- G3 10800 0"/>
                      <a:gd name="G8" fmla="+- 10800 0 0"/>
                      <a:gd name="G9" fmla="+/ G4 G6 2"/>
                      <a:gd name="G10" fmla="+/ G5 G7 2"/>
                      <a:gd name="T0" fmla="*/ 3163 w 21600"/>
                      <a:gd name="T1" fmla="*/ 3163 h 21600"/>
                      <a:gd name="T2" fmla="*/ 10799 w 21600"/>
                      <a:gd name="T3" fmla="*/ 10799 h 21600"/>
                      <a:gd name="T4" fmla="*/ 18436 w 21600"/>
                      <a:gd name="T5" fmla="*/ 18436 h 21600"/>
                      <a:gd name="T6" fmla="*/ 3163 w 21600"/>
                      <a:gd name="T7" fmla="*/ 3163 h 21600"/>
                      <a:gd name="T8" fmla="*/ 18437 w 21600"/>
                      <a:gd name="T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21600" h="21600">
                        <a:moveTo>
                          <a:pt x="3163" y="3163"/>
                        </a:moveTo>
                        <a:cubicBezTo>
                          <a:pt x="1137" y="5188"/>
                          <a:pt x="0" y="7935"/>
                          <a:pt x="0" y="10799"/>
                        </a:cubicBezTo>
                        <a:cubicBezTo>
                          <a:pt x="0" y="16764"/>
                          <a:pt x="4835" y="21600"/>
                          <a:pt x="10800" y="21600"/>
                        </a:cubicBezTo>
                        <a:cubicBezTo>
                          <a:pt x="13664" y="21600"/>
                          <a:pt x="16411" y="20462"/>
                          <a:pt x="18436" y="18436"/>
                        </a:cubicBezTo>
                        <a:close/>
                      </a:path>
                    </a:pathLst>
                  </a:custGeom>
                  <a:solidFill>
                    <a:srgbClr val="A1A1A1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grpSp>
                <p:nvGrpSpPr>
                  <p:cNvPr id="207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36505" y="236269"/>
                    <a:ext cx="2132" cy="2240"/>
                    <a:chOff x="236505" y="236269"/>
                    <a:chExt cx="2131" cy="2239"/>
                  </a:xfrm>
                </p:grpSpPr>
                <p:sp>
                  <p:nvSpPr>
                    <p:cNvPr id="2071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861" y="237165"/>
                      <a:ext cx="1421" cy="134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 algn="in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72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742" y="236605"/>
                      <a:ext cx="474" cy="67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73" name="Line 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7926" y="236605"/>
                      <a:ext cx="474" cy="67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74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505" y="236269"/>
                      <a:ext cx="356" cy="3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75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282" y="236269"/>
                      <a:ext cx="355" cy="3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</p:grpSp>
              <p:sp>
                <p:nvSpPr>
                  <p:cNvPr id="2076" name="AutoShape 2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38305" y="236989"/>
                    <a:ext cx="6660" cy="180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40000"/>
                      <a:lumOff val="60000"/>
                    </a:schemeClr>
                  </a:solidFill>
                  <a:ln w="0" algn="in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235965" y="237529"/>
                  <a:ext cx="900" cy="10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079" name="Group 31"/>
              <p:cNvGrpSpPr>
                <a:grpSpLocks/>
              </p:cNvGrpSpPr>
              <p:nvPr/>
            </p:nvGrpSpPr>
            <p:grpSpPr bwMode="auto">
              <a:xfrm>
                <a:off x="238305" y="236989"/>
                <a:ext cx="6660" cy="1620"/>
                <a:chOff x="238305" y="236989"/>
                <a:chExt cx="6660" cy="1620"/>
              </a:xfrm>
            </p:grpSpPr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239925" y="236989"/>
                  <a:ext cx="342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238305" y="236989"/>
                  <a:ext cx="1620" cy="16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auto">
                <a:xfrm>
                  <a:off x="243345" y="236989"/>
                  <a:ext cx="1620" cy="16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</p:grp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237405" y="238609"/>
              <a:ext cx="36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6300192" y="177281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ACTION DE LA MALTASE</a:t>
            </a:r>
            <a:endParaRPr lang="fr-BE" b="1" dirty="0"/>
          </a:p>
        </p:txBody>
      </p:sp>
      <p:grpSp>
        <p:nvGrpSpPr>
          <p:cNvPr id="2084" name="Group 36"/>
          <p:cNvGrpSpPr>
            <a:grpSpLocks/>
          </p:cNvGrpSpPr>
          <p:nvPr/>
        </p:nvGrpSpPr>
        <p:grpSpPr bwMode="auto">
          <a:xfrm>
            <a:off x="3851920" y="2544825"/>
            <a:ext cx="914400" cy="925512"/>
            <a:chOff x="208281" y="246313"/>
            <a:chExt cx="9144" cy="9252"/>
          </a:xfrm>
        </p:grpSpPr>
        <p:sp>
          <p:nvSpPr>
            <p:cNvPr id="2085" name="AutoShape 37"/>
            <p:cNvSpPr>
              <a:spLocks noChangeArrowheads="1"/>
            </p:cNvSpPr>
            <p:nvPr/>
          </p:nvSpPr>
          <p:spPr bwMode="auto">
            <a:xfrm rot="-13500000">
              <a:off x="208281" y="246313"/>
              <a:ext cx="9108" cy="9252"/>
            </a:xfrm>
            <a:custGeom>
              <a:avLst/>
              <a:gdLst>
                <a:gd name="G0" fmla="sin 10800 -8847331"/>
                <a:gd name="G1" fmla="cos 10800 -8847331"/>
                <a:gd name="G2" fmla="sin 10800 2949136"/>
                <a:gd name="G3" fmla="cos 10800 2949136"/>
                <a:gd name="G4" fmla="+- G0 10800 0"/>
                <a:gd name="G5" fmla="+- G1 10800 0"/>
                <a:gd name="G6" fmla="+- G2 10800 0"/>
                <a:gd name="G7" fmla="+- G3 10800 0"/>
                <a:gd name="G8" fmla="+- 10800 0 0"/>
                <a:gd name="G9" fmla="+/ G4 G6 2"/>
                <a:gd name="G10" fmla="+/ G5 G7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A1A1A1"/>
            </a:solidFill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grpSp>
          <p:nvGrpSpPr>
            <p:cNvPr id="2086" name="Group 38"/>
            <p:cNvGrpSpPr>
              <a:grpSpLocks/>
            </p:cNvGrpSpPr>
            <p:nvPr/>
          </p:nvGrpSpPr>
          <p:grpSpPr bwMode="auto">
            <a:xfrm>
              <a:off x="208965" y="248509"/>
              <a:ext cx="2132" cy="2240"/>
              <a:chOff x="208965" y="248509"/>
              <a:chExt cx="2131" cy="2239"/>
            </a:xfrm>
          </p:grpSpPr>
          <p:sp>
            <p:nvSpPr>
              <p:cNvPr id="2087" name="Oval 39"/>
              <p:cNvSpPr>
                <a:spLocks noChangeArrowheads="1"/>
              </p:cNvSpPr>
              <p:nvPr/>
            </p:nvSpPr>
            <p:spPr bwMode="auto">
              <a:xfrm>
                <a:off x="209321" y="249405"/>
                <a:ext cx="1421" cy="1344"/>
              </a:xfrm>
              <a:prstGeom prst="ellipse">
                <a:avLst/>
              </a:prstGeom>
              <a:solidFill>
                <a:srgbClr val="3399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09202" y="248845"/>
                <a:ext cx="474" cy="6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 flipH="1">
                <a:off x="210386" y="248845"/>
                <a:ext cx="474" cy="6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90" name="Oval 42"/>
              <p:cNvSpPr>
                <a:spLocks noChangeArrowheads="1"/>
              </p:cNvSpPr>
              <p:nvPr/>
            </p:nvSpPr>
            <p:spPr bwMode="auto">
              <a:xfrm>
                <a:off x="208965" y="248509"/>
                <a:ext cx="356" cy="336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091" name="Oval 43"/>
              <p:cNvSpPr>
                <a:spLocks noChangeArrowheads="1"/>
              </p:cNvSpPr>
              <p:nvPr/>
            </p:nvSpPr>
            <p:spPr bwMode="auto">
              <a:xfrm>
                <a:off x="210742" y="248509"/>
                <a:ext cx="355" cy="336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2092" name="AutoShape 44"/>
            <p:cNvSpPr>
              <a:spLocks noChangeArrowheads="1"/>
            </p:cNvSpPr>
            <p:nvPr/>
          </p:nvSpPr>
          <p:spPr bwMode="auto">
            <a:xfrm flipV="1">
              <a:off x="210765" y="249229"/>
              <a:ext cx="6660" cy="18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3280420" y="2840100"/>
            <a:ext cx="1670050" cy="350837"/>
            <a:chOff x="202310" y="249049"/>
            <a:chExt cx="16697" cy="3512"/>
          </a:xfrm>
        </p:grpSpPr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 flipH="1">
              <a:off x="209636" y="250849"/>
              <a:ext cx="83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grpSp>
          <p:nvGrpSpPr>
            <p:cNvPr id="2095" name="Group 47"/>
            <p:cNvGrpSpPr>
              <a:grpSpLocks/>
            </p:cNvGrpSpPr>
            <p:nvPr/>
          </p:nvGrpSpPr>
          <p:grpSpPr bwMode="auto">
            <a:xfrm>
              <a:off x="210426" y="249049"/>
              <a:ext cx="8581" cy="3512"/>
              <a:chOff x="210426" y="249049"/>
              <a:chExt cx="8580" cy="3512"/>
            </a:xfrm>
          </p:grpSpPr>
          <p:grpSp>
            <p:nvGrpSpPr>
              <p:cNvPr id="2096" name="Group 48"/>
              <p:cNvGrpSpPr>
                <a:grpSpLocks/>
              </p:cNvGrpSpPr>
              <p:nvPr/>
            </p:nvGrpSpPr>
            <p:grpSpPr bwMode="auto">
              <a:xfrm>
                <a:off x="210426" y="249049"/>
                <a:ext cx="7580" cy="3512"/>
                <a:chOff x="210426" y="249049"/>
                <a:chExt cx="7579" cy="3512"/>
              </a:xfrm>
            </p:grpSpPr>
            <p:sp>
              <p:nvSpPr>
                <p:cNvPr id="2097" name="AutoShape 49"/>
                <p:cNvSpPr>
                  <a:spLocks noChangeArrowheads="1"/>
                </p:cNvSpPr>
                <p:nvPr/>
              </p:nvSpPr>
              <p:spPr bwMode="auto">
                <a:xfrm>
                  <a:off x="210426" y="249049"/>
                  <a:ext cx="6633" cy="3512"/>
                </a:xfrm>
                <a:prstGeom prst="hexagon">
                  <a:avLst>
                    <a:gd name="adj" fmla="val 47217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17059" y="250841"/>
                  <a:ext cx="94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2099" name="Oval 51"/>
              <p:cNvSpPr>
                <a:spLocks noChangeArrowheads="1"/>
              </p:cNvSpPr>
              <p:nvPr/>
            </p:nvSpPr>
            <p:spPr bwMode="auto">
              <a:xfrm rot="-3257999">
                <a:off x="217624" y="250141"/>
                <a:ext cx="1421" cy="1344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217089" y="250786"/>
                <a:ext cx="648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217857" y="249409"/>
                <a:ext cx="270" cy="85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02" name="Oval 54"/>
              <p:cNvSpPr>
                <a:spLocks noChangeArrowheads="1"/>
              </p:cNvSpPr>
              <p:nvPr/>
            </p:nvSpPr>
            <p:spPr bwMode="auto">
              <a:xfrm rot="-3257999">
                <a:off x="217668" y="249236"/>
                <a:ext cx="355" cy="336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2103" name="Oval 55"/>
            <p:cNvSpPr>
              <a:spLocks noChangeArrowheads="1"/>
            </p:cNvSpPr>
            <p:nvPr/>
          </p:nvSpPr>
          <p:spPr bwMode="auto">
            <a:xfrm rot="-3030000">
              <a:off x="202299" y="250505"/>
              <a:ext cx="404" cy="382"/>
            </a:xfrm>
            <a:prstGeom prst="ellipse">
              <a:avLst/>
            </a:prstGeom>
            <a:noFill/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2104" name="AutoShape 56"/>
            <p:cNvSpPr>
              <a:spLocks noChangeArrowheads="1"/>
            </p:cNvSpPr>
            <p:nvPr/>
          </p:nvSpPr>
          <p:spPr bwMode="auto">
            <a:xfrm>
              <a:off x="203177" y="249049"/>
              <a:ext cx="6529" cy="3512"/>
            </a:xfrm>
            <a:prstGeom prst="hexagon">
              <a:avLst>
                <a:gd name="adj" fmla="val 46476"/>
                <a:gd name="vf" fmla="val 115470"/>
              </a:avLst>
            </a:prstGeom>
            <a:solidFill>
              <a:srgbClr val="009900"/>
            </a:solidFill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73" name="Flèche vers le bas 72"/>
          <p:cNvSpPr/>
          <p:nvPr/>
        </p:nvSpPr>
        <p:spPr>
          <a:xfrm>
            <a:off x="3923928" y="3717032"/>
            <a:ext cx="792088" cy="792088"/>
          </a:xfrm>
          <a:prstGeom prst="down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2771800" y="5013176"/>
            <a:ext cx="928687" cy="350837"/>
            <a:chOff x="202326" y="257149"/>
            <a:chExt cx="9280" cy="3512"/>
          </a:xfrm>
        </p:grpSpPr>
        <p:grpSp>
          <p:nvGrpSpPr>
            <p:cNvPr id="2106" name="Group 58"/>
            <p:cNvGrpSpPr>
              <a:grpSpLocks/>
            </p:cNvGrpSpPr>
            <p:nvPr/>
          </p:nvGrpSpPr>
          <p:grpSpPr bwMode="auto">
            <a:xfrm>
              <a:off x="203025" y="257149"/>
              <a:ext cx="8581" cy="3512"/>
              <a:chOff x="203025" y="257149"/>
              <a:chExt cx="8580" cy="3512"/>
            </a:xfrm>
          </p:grpSpPr>
          <p:grpSp>
            <p:nvGrpSpPr>
              <p:cNvPr id="2107" name="Group 59"/>
              <p:cNvGrpSpPr>
                <a:grpSpLocks/>
              </p:cNvGrpSpPr>
              <p:nvPr/>
            </p:nvGrpSpPr>
            <p:grpSpPr bwMode="auto">
              <a:xfrm>
                <a:off x="203025" y="257149"/>
                <a:ext cx="7580" cy="3512"/>
                <a:chOff x="203025" y="257149"/>
                <a:chExt cx="7579" cy="3512"/>
              </a:xfrm>
            </p:grpSpPr>
            <p:sp>
              <p:nvSpPr>
                <p:cNvPr id="2108" name="AutoShape 60"/>
                <p:cNvSpPr>
                  <a:spLocks noChangeArrowheads="1"/>
                </p:cNvSpPr>
                <p:nvPr/>
              </p:nvSpPr>
              <p:spPr bwMode="auto">
                <a:xfrm>
                  <a:off x="203025" y="257149"/>
                  <a:ext cx="6633" cy="3512"/>
                </a:xfrm>
                <a:prstGeom prst="hexagon">
                  <a:avLst>
                    <a:gd name="adj" fmla="val 47217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09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09658" y="258941"/>
                  <a:ext cx="94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2110" name="Oval 62"/>
              <p:cNvSpPr>
                <a:spLocks noChangeArrowheads="1"/>
              </p:cNvSpPr>
              <p:nvPr/>
            </p:nvSpPr>
            <p:spPr bwMode="auto">
              <a:xfrm rot="-3257999">
                <a:off x="210223" y="258241"/>
                <a:ext cx="1421" cy="1344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11" name="Line 63"/>
              <p:cNvSpPr>
                <a:spLocks noChangeShapeType="1"/>
              </p:cNvSpPr>
              <p:nvPr/>
            </p:nvSpPr>
            <p:spPr bwMode="auto">
              <a:xfrm>
                <a:off x="209687" y="258886"/>
                <a:ext cx="649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12" name="Line 64"/>
              <p:cNvSpPr>
                <a:spLocks noChangeShapeType="1"/>
              </p:cNvSpPr>
              <p:nvPr/>
            </p:nvSpPr>
            <p:spPr bwMode="auto">
              <a:xfrm>
                <a:off x="210456" y="257509"/>
                <a:ext cx="269" cy="85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 rot="-3257999">
                <a:off x="210267" y="257336"/>
                <a:ext cx="355" cy="336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2114" name="Group 66"/>
            <p:cNvGrpSpPr>
              <a:grpSpLocks/>
            </p:cNvGrpSpPr>
            <p:nvPr/>
          </p:nvGrpSpPr>
          <p:grpSpPr bwMode="auto">
            <a:xfrm rot="-3192000">
              <a:off x="202416" y="258624"/>
              <a:ext cx="540" cy="720"/>
              <a:chOff x="202413" y="258598"/>
              <a:chExt cx="540" cy="719"/>
            </a:xfrm>
          </p:grpSpPr>
          <p:sp>
            <p:nvSpPr>
              <p:cNvPr id="2115" name="Line 67"/>
              <p:cNvSpPr>
                <a:spLocks noChangeShapeType="1"/>
              </p:cNvSpPr>
              <p:nvPr/>
            </p:nvSpPr>
            <p:spPr bwMode="auto">
              <a:xfrm flipH="1" flipV="1">
                <a:off x="202650" y="258934"/>
                <a:ext cx="303" cy="3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16" name="Oval 68"/>
              <p:cNvSpPr>
                <a:spLocks noChangeArrowheads="1"/>
              </p:cNvSpPr>
              <p:nvPr/>
            </p:nvSpPr>
            <p:spPr bwMode="auto">
              <a:xfrm rot="5999">
                <a:off x="202413" y="258598"/>
                <a:ext cx="356" cy="336"/>
              </a:xfrm>
              <a:prstGeom prst="ellipse">
                <a:avLst/>
              </a:prstGeom>
              <a:noFill/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grpSp>
        <p:nvGrpSpPr>
          <p:cNvPr id="2117" name="Group 69"/>
          <p:cNvGrpSpPr>
            <a:grpSpLocks/>
          </p:cNvGrpSpPr>
          <p:nvPr/>
        </p:nvGrpSpPr>
        <p:grpSpPr bwMode="auto">
          <a:xfrm>
            <a:off x="4644008" y="5013176"/>
            <a:ext cx="928687" cy="350837"/>
            <a:chOff x="202326" y="257149"/>
            <a:chExt cx="9280" cy="3512"/>
          </a:xfrm>
        </p:grpSpPr>
        <p:grpSp>
          <p:nvGrpSpPr>
            <p:cNvPr id="2118" name="Group 70"/>
            <p:cNvGrpSpPr>
              <a:grpSpLocks/>
            </p:cNvGrpSpPr>
            <p:nvPr/>
          </p:nvGrpSpPr>
          <p:grpSpPr bwMode="auto">
            <a:xfrm>
              <a:off x="203025" y="257149"/>
              <a:ext cx="8581" cy="3512"/>
              <a:chOff x="203025" y="257149"/>
              <a:chExt cx="8580" cy="3512"/>
            </a:xfrm>
          </p:grpSpPr>
          <p:grpSp>
            <p:nvGrpSpPr>
              <p:cNvPr id="2119" name="Group 71"/>
              <p:cNvGrpSpPr>
                <a:grpSpLocks/>
              </p:cNvGrpSpPr>
              <p:nvPr/>
            </p:nvGrpSpPr>
            <p:grpSpPr bwMode="auto">
              <a:xfrm>
                <a:off x="203025" y="257149"/>
                <a:ext cx="7580" cy="3512"/>
                <a:chOff x="203025" y="257149"/>
                <a:chExt cx="7579" cy="3512"/>
              </a:xfrm>
            </p:grpSpPr>
            <p:sp>
              <p:nvSpPr>
                <p:cNvPr id="2120" name="AutoShape 72"/>
                <p:cNvSpPr>
                  <a:spLocks noChangeArrowheads="1"/>
                </p:cNvSpPr>
                <p:nvPr/>
              </p:nvSpPr>
              <p:spPr bwMode="auto">
                <a:xfrm>
                  <a:off x="203025" y="257149"/>
                  <a:ext cx="6633" cy="3512"/>
                </a:xfrm>
                <a:prstGeom prst="hexagon">
                  <a:avLst>
                    <a:gd name="adj" fmla="val 47217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21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209658" y="258941"/>
                  <a:ext cx="94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2122" name="Oval 74"/>
              <p:cNvSpPr>
                <a:spLocks noChangeArrowheads="1"/>
              </p:cNvSpPr>
              <p:nvPr/>
            </p:nvSpPr>
            <p:spPr bwMode="auto">
              <a:xfrm rot="-3257999">
                <a:off x="210223" y="258241"/>
                <a:ext cx="1421" cy="1344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23" name="Line 75"/>
              <p:cNvSpPr>
                <a:spLocks noChangeShapeType="1"/>
              </p:cNvSpPr>
              <p:nvPr/>
            </p:nvSpPr>
            <p:spPr bwMode="auto">
              <a:xfrm>
                <a:off x="209687" y="258886"/>
                <a:ext cx="649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24" name="Line 76"/>
              <p:cNvSpPr>
                <a:spLocks noChangeShapeType="1"/>
              </p:cNvSpPr>
              <p:nvPr/>
            </p:nvSpPr>
            <p:spPr bwMode="auto">
              <a:xfrm>
                <a:off x="210456" y="257509"/>
                <a:ext cx="269" cy="85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25" name="Oval 77"/>
              <p:cNvSpPr>
                <a:spLocks noChangeArrowheads="1"/>
              </p:cNvSpPr>
              <p:nvPr/>
            </p:nvSpPr>
            <p:spPr bwMode="auto">
              <a:xfrm rot="-3257999">
                <a:off x="210267" y="257336"/>
                <a:ext cx="355" cy="336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2126" name="Group 78"/>
            <p:cNvGrpSpPr>
              <a:grpSpLocks/>
            </p:cNvGrpSpPr>
            <p:nvPr/>
          </p:nvGrpSpPr>
          <p:grpSpPr bwMode="auto">
            <a:xfrm rot="-3192000">
              <a:off x="202416" y="258624"/>
              <a:ext cx="540" cy="720"/>
              <a:chOff x="202413" y="258598"/>
              <a:chExt cx="540" cy="719"/>
            </a:xfrm>
          </p:grpSpPr>
          <p:sp>
            <p:nvSpPr>
              <p:cNvPr id="2127" name="Line 79"/>
              <p:cNvSpPr>
                <a:spLocks noChangeShapeType="1"/>
              </p:cNvSpPr>
              <p:nvPr/>
            </p:nvSpPr>
            <p:spPr bwMode="auto">
              <a:xfrm flipH="1" flipV="1">
                <a:off x="202650" y="258934"/>
                <a:ext cx="303" cy="3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128" name="Oval 80"/>
              <p:cNvSpPr>
                <a:spLocks noChangeArrowheads="1"/>
              </p:cNvSpPr>
              <p:nvPr/>
            </p:nvSpPr>
            <p:spPr bwMode="auto">
              <a:xfrm rot="5999">
                <a:off x="202413" y="258598"/>
                <a:ext cx="356" cy="336"/>
              </a:xfrm>
              <a:prstGeom prst="ellipse">
                <a:avLst/>
              </a:prstGeom>
              <a:noFill/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sp>
        <p:nvSpPr>
          <p:cNvPr id="98" name="ZoneTexte 97"/>
          <p:cNvSpPr txBox="1"/>
          <p:nvPr/>
        </p:nvSpPr>
        <p:spPr>
          <a:xfrm>
            <a:off x="3059832" y="56612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GLUCOSES</a:t>
            </a:r>
            <a:endParaRPr lang="fr-BE" b="1" dirty="0"/>
          </a:p>
        </p:txBody>
      </p:sp>
      <p:grpSp>
        <p:nvGrpSpPr>
          <p:cNvPr id="2129" name="Group 81"/>
          <p:cNvGrpSpPr>
            <a:grpSpLocks/>
          </p:cNvGrpSpPr>
          <p:nvPr/>
        </p:nvGrpSpPr>
        <p:grpSpPr bwMode="auto">
          <a:xfrm>
            <a:off x="7308304" y="4509120"/>
            <a:ext cx="930655" cy="925512"/>
            <a:chOff x="226853" y="254971"/>
            <a:chExt cx="9310" cy="9252"/>
          </a:xfrm>
        </p:grpSpPr>
        <p:grpSp>
          <p:nvGrpSpPr>
            <p:cNvPr id="2130" name="Group 82"/>
            <p:cNvGrpSpPr>
              <a:grpSpLocks/>
            </p:cNvGrpSpPr>
            <p:nvPr/>
          </p:nvGrpSpPr>
          <p:grpSpPr bwMode="auto">
            <a:xfrm>
              <a:off x="226853" y="254971"/>
              <a:ext cx="9310" cy="9252"/>
              <a:chOff x="226853" y="254971"/>
              <a:chExt cx="9310" cy="9252"/>
            </a:xfrm>
          </p:grpSpPr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 rot="-12600000">
                <a:off x="226853" y="254971"/>
                <a:ext cx="9107" cy="9252"/>
              </a:xfrm>
              <a:custGeom>
                <a:avLst/>
                <a:gdLst>
                  <a:gd name="G0" fmla="sin 10800 -8847331"/>
                  <a:gd name="G1" fmla="cos 10800 -8847331"/>
                  <a:gd name="G2" fmla="sin 10800 2949136"/>
                  <a:gd name="G3" fmla="cos 10800 2949136"/>
                  <a:gd name="G4" fmla="+- G0 10800 0"/>
                  <a:gd name="G5" fmla="+- G1 10800 0"/>
                  <a:gd name="G6" fmla="+- G2 10800 0"/>
                  <a:gd name="G7" fmla="+- G3 10800 0"/>
                  <a:gd name="G8" fmla="+- 10800 0 0"/>
                  <a:gd name="G9" fmla="+/ G4 G6 2"/>
                  <a:gd name="G10" fmla="+/ G5 G7 2"/>
                  <a:gd name="T0" fmla="*/ 3163 w 21600"/>
                  <a:gd name="T1" fmla="*/ 3163 h 21600"/>
                  <a:gd name="T2" fmla="*/ 10799 w 21600"/>
                  <a:gd name="T3" fmla="*/ 10799 h 21600"/>
                  <a:gd name="T4" fmla="*/ 18436 w 21600"/>
                  <a:gd name="T5" fmla="*/ 18436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3163" y="3163"/>
                    </a:moveTo>
                    <a:cubicBezTo>
                      <a:pt x="1137" y="5188"/>
                      <a:pt x="0" y="7935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3664" y="21600"/>
                      <a:pt x="16411" y="20462"/>
                      <a:pt x="18436" y="18436"/>
                    </a:cubicBezTo>
                    <a:close/>
                  </a:path>
                </a:pathLst>
              </a:custGeom>
              <a:solidFill>
                <a:srgbClr val="A1A1A1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 rot="-20700000">
                <a:off x="227971" y="256486"/>
                <a:ext cx="2132" cy="2240"/>
                <a:chOff x="227973" y="256484"/>
                <a:chExt cx="2131" cy="2239"/>
              </a:xfrm>
            </p:grpSpPr>
            <p:sp>
              <p:nvSpPr>
                <p:cNvPr id="2133" name="Oval 85"/>
                <p:cNvSpPr>
                  <a:spLocks noChangeArrowheads="1"/>
                </p:cNvSpPr>
                <p:nvPr/>
              </p:nvSpPr>
              <p:spPr bwMode="auto">
                <a:xfrm>
                  <a:off x="228329" y="257380"/>
                  <a:ext cx="1421" cy="1343"/>
                </a:xfrm>
                <a:prstGeom prst="ellipse">
                  <a:avLst/>
                </a:prstGeom>
                <a:solidFill>
                  <a:srgbClr val="FFFFFF"/>
                </a:solidFill>
                <a:ln w="0" algn="in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34" name="Line 86"/>
                <p:cNvSpPr>
                  <a:spLocks noChangeShapeType="1"/>
                </p:cNvSpPr>
                <p:nvPr/>
              </p:nvSpPr>
              <p:spPr bwMode="auto">
                <a:xfrm>
                  <a:off x="228210" y="256820"/>
                  <a:ext cx="474" cy="67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35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229395" y="256820"/>
                  <a:ext cx="473" cy="67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36" name="Oval 88"/>
                <p:cNvSpPr>
                  <a:spLocks noChangeArrowheads="1"/>
                </p:cNvSpPr>
                <p:nvPr/>
              </p:nvSpPr>
              <p:spPr bwMode="auto">
                <a:xfrm>
                  <a:off x="227973" y="256484"/>
                  <a:ext cx="356" cy="336"/>
                </a:xfrm>
                <a:prstGeom prst="ellipse">
                  <a:avLst/>
                </a:prstGeom>
                <a:solidFill>
                  <a:srgbClr val="FFFF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2137" name="Oval 89"/>
                <p:cNvSpPr>
                  <a:spLocks noChangeArrowheads="1"/>
                </p:cNvSpPr>
                <p:nvPr/>
              </p:nvSpPr>
              <p:spPr bwMode="auto">
                <a:xfrm>
                  <a:off x="229750" y="256484"/>
                  <a:ext cx="355" cy="336"/>
                </a:xfrm>
                <a:prstGeom prst="ellipse">
                  <a:avLst/>
                </a:prstGeom>
                <a:solidFill>
                  <a:srgbClr val="FFFF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2138" name="AutoShape 90"/>
              <p:cNvSpPr>
                <a:spLocks noChangeArrowheads="1"/>
              </p:cNvSpPr>
              <p:nvPr/>
            </p:nvSpPr>
            <p:spPr bwMode="auto">
              <a:xfrm rot="900000" flipV="1">
                <a:off x="229503" y="258241"/>
                <a:ext cx="6660" cy="180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227450" y="257326"/>
              <a:ext cx="590" cy="12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111" name="ZoneTexte 110"/>
          <p:cNvSpPr txBox="1"/>
          <p:nvPr/>
        </p:nvSpPr>
        <p:spPr>
          <a:xfrm>
            <a:off x="6804248" y="53012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MALTASE : INTACTE</a:t>
            </a:r>
            <a:endParaRPr lang="fr-BE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7044" y="406946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 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4139952" y="10527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MALTASE</a:t>
            </a:r>
            <a:endParaRPr lang="fr-BE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MALTOSES</a:t>
            </a:r>
            <a:endParaRPr lang="fr-BE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436096" y="22768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GLUCOSES 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" grpId="0"/>
      <p:bldP spid="73" grpId="0" animBg="1"/>
      <p:bldP spid="98" grpId="0"/>
      <p:bldP spid="111" grpId="0"/>
      <p:bldP spid="4" grpId="0" animBg="1"/>
      <p:bldP spid="7" grpId="0"/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800" dirty="0" smtClean="0">
                <a:sym typeface="Wingdings" pitchFamily="2" charset="2"/>
              </a:rPr>
              <a:t>Lipase intestinale      décompose les lipides</a:t>
            </a:r>
            <a:endParaRPr lang="fr-BE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4180344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La lipase termine la décomposition des lipides.</a:t>
            </a:r>
          </a:p>
          <a:p>
            <a:pPr algn="ctr"/>
            <a:r>
              <a:rPr lang="fr-BE" sz="2800" dirty="0" smtClean="0"/>
              <a:t>Les acides gras et glycérols obtenus passeront dans le sang lors de l’absorption intestinale.</a:t>
            </a:r>
          </a:p>
          <a:p>
            <a:pPr algn="just"/>
            <a:r>
              <a:rPr lang="fr-BE" sz="2800" dirty="0" smtClean="0"/>
              <a:t> </a:t>
            </a:r>
            <a:endParaRPr lang="fr-BE" sz="2800" dirty="0"/>
          </a:p>
        </p:txBody>
      </p:sp>
      <p:pic>
        <p:nvPicPr>
          <p:cNvPr id="38914" name="Picture 2" descr="http://musibiol.net/biologie/cours/digest/chimiq/acgr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594998" cy="2736304"/>
          </a:xfrm>
          <a:prstGeom prst="rect">
            <a:avLst/>
          </a:prstGeom>
          <a:noFill/>
        </p:spPr>
      </p:pic>
      <p:sp>
        <p:nvSpPr>
          <p:cNvPr id="6" name="Flèche courbée vers la gauche 5">
            <a:hlinkClick r:id="rId3" action="ppaction://hlinksldjump"/>
          </p:cNvPr>
          <p:cNvSpPr/>
          <p:nvPr/>
        </p:nvSpPr>
        <p:spPr>
          <a:xfrm>
            <a:off x="8028384" y="5661248"/>
            <a:ext cx="792088" cy="10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 +………..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LIPIDES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483768" y="32782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139952" y="20608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LIPASE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644008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ACIDES GRAS </a:t>
            </a:r>
            <a:endParaRPr lang="fr-BE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9744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GLYCEROL 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Tableau </a:t>
            </a:r>
            <a:r>
              <a:rPr lang="fr-BE" dirty="0" err="1" smtClean="0"/>
              <a:t>recapitulatif</a:t>
            </a:r>
            <a:r>
              <a:rPr lang="fr-BE" dirty="0" smtClean="0"/>
              <a:t> de la chimie de la digestion</a:t>
            </a: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1" y="1556793"/>
          <a:ext cx="8064898" cy="4896542"/>
        </p:xfrm>
        <a:graphic>
          <a:graphicData uri="http://schemas.openxmlformats.org/drawingml/2006/table">
            <a:tbl>
              <a:tblPr/>
              <a:tblGrid>
                <a:gridCol w="1813038"/>
                <a:gridCol w="2031855"/>
                <a:gridCol w="2031855"/>
                <a:gridCol w="2188150"/>
              </a:tblGrid>
              <a:tr h="282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ORGANES</a:t>
                      </a:r>
                      <a:endParaRPr lang="fr-B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PHENOMENES CHIMIQUES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565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Trajet des aliments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Glandes digestives :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Produits de sécrétion :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Aliments subissant l’action chimique :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726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Bouche 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Estomac 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Duodénum 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Intestin grêle 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</a:rPr>
                        <a:t>Gros intestin</a:t>
                      </a: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11760" y="256490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Glandes salivaires</a:t>
            </a:r>
            <a:endParaRPr lang="fr-BE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411760" y="31409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Glandes gastriques</a:t>
            </a:r>
            <a:endParaRPr lang="fr-BE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483768" y="342900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Vésicule biliaire</a:t>
            </a:r>
          </a:p>
          <a:p>
            <a:endParaRPr lang="fr-BE" sz="1400" b="1" dirty="0" smtClean="0"/>
          </a:p>
          <a:p>
            <a:pPr algn="ctr"/>
            <a:r>
              <a:rPr lang="fr-BE" sz="1400" b="1" dirty="0" smtClean="0"/>
              <a:t>pancréas</a:t>
            </a:r>
            <a:endParaRPr lang="fr-BE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483768" y="436510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Glandes intestinales</a:t>
            </a:r>
            <a:endParaRPr lang="fr-BE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483768" y="57332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Aucune </a:t>
            </a:r>
            <a:endParaRPr lang="fr-BE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499992" y="2597723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Salive</a:t>
            </a:r>
            <a:endParaRPr lang="fr-BE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660232" y="309508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Protéines</a:t>
            </a:r>
            <a:endParaRPr lang="fr-BE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499992" y="342900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Bile </a:t>
            </a:r>
          </a:p>
          <a:p>
            <a:pPr algn="ctr"/>
            <a:endParaRPr lang="fr-BE" sz="1400" b="1" dirty="0" smtClean="0"/>
          </a:p>
          <a:p>
            <a:pPr algn="ctr"/>
            <a:r>
              <a:rPr lang="fr-BE" sz="1400" b="1" dirty="0" smtClean="0"/>
              <a:t>Suc pancréatique</a:t>
            </a:r>
            <a:endParaRPr lang="fr-BE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7984" y="313427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Suc gastrique</a:t>
            </a:r>
            <a:endParaRPr lang="fr-BE" sz="1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660232" y="256490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Amidon = GLUCIDES</a:t>
            </a:r>
            <a:endParaRPr lang="fr-BE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660232" y="57332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Aucune </a:t>
            </a:r>
            <a:endParaRPr lang="fr-BE" sz="1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499992" y="57332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Aucune </a:t>
            </a:r>
            <a:endParaRPr lang="fr-BE" sz="1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588224" y="4077395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GLUCIDES:</a:t>
            </a:r>
          </a:p>
          <a:p>
            <a:pPr>
              <a:buFontTx/>
              <a:buChar char="-"/>
            </a:pPr>
            <a:r>
              <a:rPr lang="fr-BE" sz="1200" b="1" dirty="0" smtClean="0"/>
              <a:t>Amidon</a:t>
            </a:r>
          </a:p>
          <a:p>
            <a:pPr>
              <a:buFontTx/>
              <a:buChar char="-"/>
            </a:pPr>
            <a:r>
              <a:rPr lang="fr-BE" sz="1200" b="1" dirty="0" smtClean="0"/>
              <a:t>Maltoses</a:t>
            </a:r>
          </a:p>
          <a:p>
            <a:pPr algn="ctr"/>
            <a:r>
              <a:rPr lang="fr-BE" sz="1200" b="1" dirty="0" smtClean="0"/>
              <a:t>PROTEINES:</a:t>
            </a:r>
          </a:p>
          <a:p>
            <a:pPr>
              <a:buFontTx/>
              <a:buChar char="-"/>
            </a:pPr>
            <a:r>
              <a:rPr lang="fr-BE" sz="1200" b="1" dirty="0" smtClean="0"/>
              <a:t>Polypeptides</a:t>
            </a:r>
          </a:p>
          <a:p>
            <a:pPr>
              <a:buFontTx/>
              <a:buChar char="-"/>
            </a:pPr>
            <a:r>
              <a:rPr lang="fr-BE" sz="1200" b="1" dirty="0" smtClean="0"/>
              <a:t>Peptides</a:t>
            </a:r>
          </a:p>
          <a:p>
            <a:pPr algn="ctr"/>
            <a:r>
              <a:rPr lang="fr-BE" sz="1200" b="1" dirty="0" smtClean="0"/>
              <a:t>LIPIDES </a:t>
            </a:r>
            <a:endParaRPr lang="fr-BE" sz="1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372200" y="342900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Emulsionne les lipides</a:t>
            </a:r>
          </a:p>
          <a:p>
            <a:pPr algn="ctr"/>
            <a:endParaRPr lang="fr-BE" sz="1400" b="1" dirty="0" smtClean="0"/>
          </a:p>
          <a:p>
            <a:pPr algn="ctr"/>
            <a:r>
              <a:rPr lang="fr-BE" sz="1200" b="1" dirty="0" smtClean="0"/>
              <a:t>Glucides/ lipides/ protéines </a:t>
            </a:r>
            <a:endParaRPr lang="fr-BE" sz="1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572000" y="436510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/>
              <a:t>Suc intestinal </a:t>
            </a:r>
            <a:endParaRPr lang="fr-B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exercice</a:t>
            </a: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556792"/>
          <a:ext cx="8064896" cy="4032448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933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Aliments       </a:t>
                      </a:r>
                      <a:r>
                        <a:rPr lang="fr-FR" sz="18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800" b="1" dirty="0">
                          <a:latin typeface="Arial"/>
                          <a:ea typeface="Times New Roman"/>
                        </a:rPr>
                        <a:t>      Etapes intermédiaire           </a:t>
                      </a:r>
                      <a:r>
                        <a:rPr lang="fr-FR" sz="18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800" b="1" dirty="0">
                          <a:latin typeface="Arial"/>
                          <a:ea typeface="Times New Roman"/>
                        </a:rPr>
                        <a:t> Nutriments</a:t>
                      </a:r>
                      <a:endParaRPr lang="fr-BE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33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Arial"/>
                          <a:ea typeface="Times New Roman"/>
                        </a:rPr>
                        <a:t>Amidon        </a:t>
                      </a:r>
                      <a:r>
                        <a:rPr lang="fr-FR" sz="16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   Dextrines     </a:t>
                      </a:r>
                      <a:r>
                        <a:rPr lang="fr-FR" sz="16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    Maltose        </a:t>
                      </a:r>
                      <a:r>
                        <a:rPr lang="fr-FR" sz="16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          ……………………………</a:t>
                      </a:r>
                      <a:endParaRPr lang="fr-BE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Arial"/>
                          <a:ea typeface="Times New Roman"/>
                        </a:rPr>
                        <a:t>Protéines      </a:t>
                      </a:r>
                      <a:r>
                        <a:rPr lang="fr-FR" sz="16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             Peptides                      </a:t>
                      </a:r>
                      <a:r>
                        <a:rPr lang="fr-FR" sz="1600" b="1" dirty="0">
                          <a:latin typeface="Arial"/>
                          <a:ea typeface="Times New Roman"/>
                          <a:cs typeface="Arial"/>
                          <a:sym typeface="Wingdings"/>
                        </a:rPr>
                        <a:t>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             ……………………………</a:t>
                      </a:r>
                      <a:endParaRPr lang="fr-BE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Arial"/>
                          <a:ea typeface="Times New Roman"/>
                        </a:rPr>
                        <a:t>Lipides                                                                              </a:t>
                      </a:r>
                      <a:r>
                        <a:rPr lang="fr-FR" sz="1600" b="1" dirty="0">
                          <a:latin typeface="Arial"/>
                          <a:ea typeface="Times New Roman"/>
                        </a:rPr>
                        <a:t>……………………………</a:t>
                      </a:r>
                      <a:endParaRPr lang="fr-BE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Line 1"/>
          <p:cNvSpPr>
            <a:spLocks noChangeShapeType="1"/>
          </p:cNvSpPr>
          <p:nvPr/>
        </p:nvSpPr>
        <p:spPr bwMode="auto">
          <a:xfrm>
            <a:off x="2123728" y="4725144"/>
            <a:ext cx="2971800" cy="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5796136" y="25649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GLUCOSE</a:t>
            </a:r>
            <a:endParaRPr lang="fr-BE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868144" y="35010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ACIDES AMINES</a:t>
            </a:r>
            <a:endParaRPr lang="fr-BE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64088" y="44371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ACIDES GRAS  + GLYCEROL</a:t>
            </a:r>
            <a:endParaRPr lang="fr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La composition des aliments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Des glucides (sucres)</a:t>
            </a:r>
          </a:p>
          <a:p>
            <a:r>
              <a:rPr lang="fr-BE" dirty="0" smtClean="0"/>
              <a:t>Des protides ( protéines)</a:t>
            </a:r>
          </a:p>
          <a:p>
            <a:r>
              <a:rPr lang="fr-BE" dirty="0" smtClean="0"/>
              <a:t>Des lipides (graisses)</a:t>
            </a:r>
          </a:p>
          <a:p>
            <a:r>
              <a:rPr lang="fr-BE" dirty="0" smtClean="0"/>
              <a:t>Des vitamines</a:t>
            </a:r>
          </a:p>
          <a:p>
            <a:r>
              <a:rPr lang="fr-BE" dirty="0" smtClean="0"/>
              <a:t>Des sels minéraux</a:t>
            </a:r>
          </a:p>
          <a:p>
            <a:r>
              <a:rPr lang="fr-BE" dirty="0" smtClean="0"/>
              <a:t>De l’eau.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Récapitulatif.</a:t>
            </a:r>
            <a:endParaRPr lang="fr-BE" dirty="0"/>
          </a:p>
        </p:txBody>
      </p:sp>
      <p:sp>
        <p:nvSpPr>
          <p:cNvPr id="4" name="Hexagone 3">
            <a:hlinkClick r:id="rId2" action="ppaction://hlinksldjump"/>
          </p:cNvPr>
          <p:cNvSpPr/>
          <p:nvPr/>
        </p:nvSpPr>
        <p:spPr>
          <a:xfrm>
            <a:off x="3059832" y="1484784"/>
            <a:ext cx="3312368" cy="1080120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/>
                </a:solidFill>
              </a:rPr>
              <a:t>GLUCIDES</a:t>
            </a:r>
            <a:endParaRPr lang="fr-BE" b="1" dirty="0">
              <a:solidFill>
                <a:schemeClr val="tx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2627784" y="2905188"/>
            <a:ext cx="4104456" cy="1315900"/>
            <a:chOff x="2627784" y="2905188"/>
            <a:chExt cx="4104456" cy="1315900"/>
          </a:xfrm>
        </p:grpSpPr>
        <p:sp>
          <p:nvSpPr>
            <p:cNvPr id="5" name="Ellipse 4">
              <a:hlinkClick r:id="rId3" action="ppaction://hlinksldjump"/>
            </p:cNvPr>
            <p:cNvSpPr/>
            <p:nvPr/>
          </p:nvSpPr>
          <p:spPr>
            <a:xfrm>
              <a:off x="2627784" y="2924944"/>
              <a:ext cx="1368152" cy="129614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chemeClr val="tx1"/>
                  </a:solidFill>
                </a:rPr>
                <a:t>PRO</a:t>
              </a:r>
              <a:endParaRPr lang="fr-BE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95936" y="2924944"/>
              <a:ext cx="1368152" cy="129614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chemeClr val="tx1"/>
                  </a:solidFill>
                </a:rPr>
                <a:t>TI</a:t>
              </a:r>
              <a:endParaRPr lang="fr-BE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5364088" y="2905188"/>
              <a:ext cx="1368152" cy="129614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solidFill>
                    <a:schemeClr val="tx1"/>
                  </a:solidFill>
                </a:rPr>
                <a:t>DES</a:t>
              </a:r>
              <a:endParaRPr lang="fr-B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419872" y="4797152"/>
            <a:ext cx="2376264" cy="1440160"/>
            <a:chOff x="3419872" y="4797152"/>
            <a:chExt cx="2376264" cy="1440160"/>
          </a:xfrm>
        </p:grpSpPr>
        <p:sp>
          <p:nvSpPr>
            <p:cNvPr id="11" name="Rectangle 10"/>
            <p:cNvSpPr/>
            <p:nvPr/>
          </p:nvSpPr>
          <p:spPr>
            <a:xfrm>
              <a:off x="3779912" y="4797152"/>
              <a:ext cx="201622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chemeClr val="tx1"/>
                  </a:solidFill>
                </a:rPr>
                <a:t>LIPIDES</a:t>
              </a:r>
              <a:endParaRPr lang="fr-BE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9912" y="5314271"/>
              <a:ext cx="201622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9912" y="5877272"/>
              <a:ext cx="201622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2879812" y="5337212"/>
              <a:ext cx="1440160" cy="3600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Récapitulatif </a:t>
            </a:r>
            <a:r>
              <a:rPr lang="fr-BE" dirty="0" smtClean="0">
                <a:sym typeface="Wingdings" pitchFamily="2" charset="2"/>
              </a:rPr>
              <a:t> GLUCIDES</a:t>
            </a:r>
            <a:endParaRPr lang="fr-BE" dirty="0"/>
          </a:p>
        </p:txBody>
      </p:sp>
      <p:pic>
        <p:nvPicPr>
          <p:cNvPr id="41986" name="Picture 2" descr="http://musibiol.net/biologie/cours/digest/chimiq/amid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4124325" cy="1485900"/>
          </a:xfrm>
          <a:prstGeom prst="rect">
            <a:avLst/>
          </a:prstGeom>
          <a:noFill/>
        </p:spPr>
      </p:pic>
      <p:pic>
        <p:nvPicPr>
          <p:cNvPr id="41988" name="Picture 4" descr="http://musibiol.net/biologie/cours/digest/chimiq/dextr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4124325" cy="1485900"/>
          </a:xfrm>
          <a:prstGeom prst="rect">
            <a:avLst/>
          </a:prstGeom>
          <a:noFill/>
        </p:spPr>
      </p:pic>
      <p:pic>
        <p:nvPicPr>
          <p:cNvPr id="41990" name="Picture 6" descr="http://musibiol.net/biologie/cours/digest/chimiq/maltos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869160"/>
            <a:ext cx="4124325" cy="1485900"/>
          </a:xfrm>
          <a:prstGeom prst="rect">
            <a:avLst/>
          </a:prstGeom>
          <a:noFill/>
        </p:spPr>
      </p:pic>
      <p:sp>
        <p:nvSpPr>
          <p:cNvPr id="6" name="Flèche gauche 5"/>
          <p:cNvSpPr/>
          <p:nvPr/>
        </p:nvSpPr>
        <p:spPr>
          <a:xfrm>
            <a:off x="5076056" y="1556792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la bouche (salive)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5220072" y="508518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l’intestin grêle ( suc intestinal)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>
            <a:off x="5148064" y="328498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le duodénum (suc pancréatique)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Récapitulatif </a:t>
            </a:r>
            <a:r>
              <a:rPr lang="fr-BE" dirty="0" smtClean="0">
                <a:sym typeface="Wingdings" pitchFamily="2" charset="2"/>
              </a:rPr>
              <a:t> PROTIDES</a:t>
            </a:r>
            <a:endParaRPr lang="fr-BE" dirty="0"/>
          </a:p>
        </p:txBody>
      </p:sp>
      <p:pic>
        <p:nvPicPr>
          <p:cNvPr id="40962" name="Picture 2" descr="http://musibiol.net/biologie/cours/digest/chimiq/prote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4124325" cy="1485900"/>
          </a:xfrm>
          <a:prstGeom prst="rect">
            <a:avLst/>
          </a:prstGeom>
          <a:noFill/>
        </p:spPr>
      </p:pic>
      <p:pic>
        <p:nvPicPr>
          <p:cNvPr id="40964" name="Picture 4" descr="http://musibiol.net/biologie/cours/digest/chimiq/pepti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4124325" cy="1485900"/>
          </a:xfrm>
          <a:prstGeom prst="rect">
            <a:avLst/>
          </a:prstGeom>
          <a:noFill/>
        </p:spPr>
      </p:pic>
      <p:pic>
        <p:nvPicPr>
          <p:cNvPr id="40966" name="Picture 6" descr="http://musibiol.net/biologie/cours/digest/chimiq/aminoa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869160"/>
            <a:ext cx="4124325" cy="1485900"/>
          </a:xfrm>
          <a:prstGeom prst="rect">
            <a:avLst/>
          </a:prstGeom>
          <a:noFill/>
        </p:spPr>
      </p:pic>
      <p:sp>
        <p:nvSpPr>
          <p:cNvPr id="6" name="Flèche gauche 5"/>
          <p:cNvSpPr/>
          <p:nvPr/>
        </p:nvSpPr>
        <p:spPr>
          <a:xfrm>
            <a:off x="5148064" y="328498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le duodénum (suc pancréatique)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5220072" y="508518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l’intestin grêle ( suc intestinal)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>
            <a:off x="5220072" y="148478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l’estomac ( suc gastrique)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Récapitulatif </a:t>
            </a:r>
            <a:r>
              <a:rPr lang="fr-BE" dirty="0" smtClean="0">
                <a:sym typeface="Wingdings" pitchFamily="2" charset="2"/>
              </a:rPr>
              <a:t> LIPIDES</a:t>
            </a:r>
            <a:endParaRPr lang="fr-BE" dirty="0"/>
          </a:p>
        </p:txBody>
      </p:sp>
      <p:pic>
        <p:nvPicPr>
          <p:cNvPr id="39938" name="Picture 2" descr="http://musibiol.net/biologie/cours/digest/chimiq/trig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4124325" cy="1872208"/>
          </a:xfrm>
          <a:prstGeom prst="rect">
            <a:avLst/>
          </a:prstGeom>
          <a:noFill/>
        </p:spPr>
      </p:pic>
      <p:pic>
        <p:nvPicPr>
          <p:cNvPr id="39940" name="Picture 4" descr="http://musibiol.net/biologie/cours/digest/chimiq/acgr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4124325" cy="2160240"/>
          </a:xfrm>
          <a:prstGeom prst="rect">
            <a:avLst/>
          </a:prstGeom>
          <a:noFill/>
        </p:spPr>
      </p:pic>
      <p:sp>
        <p:nvSpPr>
          <p:cNvPr id="5" name="Flèche gauche 4"/>
          <p:cNvSpPr/>
          <p:nvPr/>
        </p:nvSpPr>
        <p:spPr>
          <a:xfrm>
            <a:off x="5148064" y="1628800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le duodénum (suc pancréatique)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5220072" y="4005064"/>
            <a:ext cx="3456384" cy="1080120"/>
          </a:xfrm>
          <a:prstGeom prst="leftArrow">
            <a:avLst/>
          </a:prstGeom>
          <a:solidFill>
            <a:srgbClr val="8FE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Dans l’intestin grêle ( suc intestinal)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Qu’est ce qu’une hydrolyse?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BE" sz="4000" b="1" dirty="0" smtClean="0"/>
              <a:t>HYDROLYSE</a:t>
            </a:r>
            <a:endParaRPr lang="fr-BE" sz="4000" b="1" dirty="0"/>
          </a:p>
        </p:txBody>
      </p:sp>
      <p:sp>
        <p:nvSpPr>
          <p:cNvPr id="4" name="Accolade ouvrante 3"/>
          <p:cNvSpPr/>
          <p:nvPr/>
        </p:nvSpPr>
        <p:spPr>
          <a:xfrm rot="16200000">
            <a:off x="3599892" y="1592796"/>
            <a:ext cx="720080" cy="1800200"/>
          </a:xfrm>
          <a:prstGeom prst="leftBrace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ccolade ouvrante 4"/>
          <p:cNvSpPr/>
          <p:nvPr/>
        </p:nvSpPr>
        <p:spPr>
          <a:xfrm rot="16200000">
            <a:off x="5125123" y="1926710"/>
            <a:ext cx="792088" cy="1152128"/>
          </a:xfrm>
          <a:prstGeom prst="leftBrace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627784" y="299695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smtClean="0"/>
              <a:t>EAU</a:t>
            </a:r>
            <a:endParaRPr lang="fr-BE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788024" y="306896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 smtClean="0"/>
              <a:t>CASSER</a:t>
            </a:r>
            <a:endParaRPr lang="fr-BE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458112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smtClean="0"/>
              <a:t>Le terme HYDROLYSE signifie casser, diviser, fragmenter à l’aide d’EAU</a:t>
            </a:r>
            <a:endParaRPr lang="fr-B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Les glandes digestives et leurs sécrétions</a:t>
            </a:r>
            <a:endParaRPr lang="fr-BE" dirty="0"/>
          </a:p>
        </p:txBody>
      </p:sp>
      <p:pic>
        <p:nvPicPr>
          <p:cNvPr id="2662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00175"/>
            <a:ext cx="542925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>
          <a:xfrm>
            <a:off x="3563888" y="4293096"/>
            <a:ext cx="936104" cy="216024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427984" y="4509120"/>
            <a:ext cx="432048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879788" y="427366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/>
              <a:t>b</a:t>
            </a:r>
            <a:r>
              <a:rPr lang="fr-BE" sz="1200" dirty="0" smtClean="0"/>
              <a:t>ile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11" name="Sourire 10">
            <a:hlinkClick r:id="rId3" action="ppaction://hlinksldjump"/>
          </p:cNvPr>
          <p:cNvSpPr/>
          <p:nvPr/>
        </p:nvSpPr>
        <p:spPr>
          <a:xfrm>
            <a:off x="6012160" y="1916832"/>
            <a:ext cx="720080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Sourire 11">
            <a:hlinkClick r:id="rId4" action="ppaction://hlinksldjump"/>
          </p:cNvPr>
          <p:cNvSpPr/>
          <p:nvPr/>
        </p:nvSpPr>
        <p:spPr>
          <a:xfrm>
            <a:off x="6012160" y="3717032"/>
            <a:ext cx="648072" cy="504056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Sourire 14">
            <a:hlinkClick r:id="rId5" action="ppaction://hlinksldjump"/>
          </p:cNvPr>
          <p:cNvSpPr/>
          <p:nvPr/>
        </p:nvSpPr>
        <p:spPr>
          <a:xfrm>
            <a:off x="6732240" y="4149080"/>
            <a:ext cx="648072" cy="576064"/>
          </a:xfrm>
          <a:prstGeom prst="smileyFac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Sourire 15">
            <a:hlinkClick r:id="rId6" action="ppaction://hlinksldjump"/>
          </p:cNvPr>
          <p:cNvSpPr/>
          <p:nvPr/>
        </p:nvSpPr>
        <p:spPr>
          <a:xfrm>
            <a:off x="6012160" y="4725144"/>
            <a:ext cx="648072" cy="504056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Sourire 16">
            <a:hlinkClick r:id="rId7" action="ppaction://hlinksldjump"/>
          </p:cNvPr>
          <p:cNvSpPr/>
          <p:nvPr/>
        </p:nvSpPr>
        <p:spPr>
          <a:xfrm>
            <a:off x="5940152" y="5517232"/>
            <a:ext cx="648072" cy="5040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Parchemin horizontal 17">
            <a:hlinkClick r:id="rId8" action="ppaction://hlinksldjump"/>
          </p:cNvPr>
          <p:cNvSpPr/>
          <p:nvPr/>
        </p:nvSpPr>
        <p:spPr>
          <a:xfrm>
            <a:off x="7092280" y="5805264"/>
            <a:ext cx="1728192" cy="6480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Récapitulatif</a:t>
            </a:r>
            <a:endParaRPr lang="fr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Dans la bouche: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2"/>
          </a:xfrm>
        </p:spPr>
        <p:txBody>
          <a:bodyPr/>
          <a:lstStyle/>
          <a:p>
            <a:r>
              <a:rPr lang="fr-BE" dirty="0" smtClean="0"/>
              <a:t>Les glandes salivaires émettent de la salive.</a:t>
            </a:r>
          </a:p>
          <a:p>
            <a:r>
              <a:rPr lang="fr-BE" dirty="0" smtClean="0"/>
              <a:t>La salive contient une enzyme: L’AMYLASE</a:t>
            </a:r>
            <a:endParaRPr lang="fr-BE" dirty="0"/>
          </a:p>
        </p:txBody>
      </p:sp>
      <p:pic>
        <p:nvPicPr>
          <p:cNvPr id="31746" name="Picture 2" descr="http://musibiol.net/biologie/cours/digest/chimiq/amid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848146" cy="246723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55576" y="544522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L’amylase salivaire décompose les glucides (amidons) 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Hydrolyse de l’Amidon:</a:t>
            </a:r>
            <a:endParaRPr lang="fr-BE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11560" y="2132856"/>
            <a:ext cx="2736304" cy="504056"/>
            <a:chOff x="197302" y="205903"/>
            <a:chExt cx="37439" cy="6355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H="1">
              <a:off x="233265" y="20764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97302" y="205903"/>
              <a:ext cx="37440" cy="6356"/>
              <a:chOff x="197302" y="205903"/>
              <a:chExt cx="37439" cy="6355"/>
            </a:xfrm>
          </p:grpSpPr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222544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219086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212169" y="206718"/>
                <a:ext cx="7263" cy="1796"/>
                <a:chOff x="212169" y="206718"/>
                <a:chExt cx="7262" cy="1795"/>
              </a:xfrm>
            </p:grpSpPr>
            <p:sp>
              <p:nvSpPr>
                <p:cNvPr id="1032" name="AutoShape 8"/>
                <p:cNvSpPr>
                  <a:spLocks noChangeArrowheads="1"/>
                </p:cNvSpPr>
                <p:nvPr/>
              </p:nvSpPr>
              <p:spPr bwMode="auto">
                <a:xfrm>
                  <a:off x="212169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33" name="AutoShape 9"/>
                <p:cNvSpPr>
                  <a:spLocks noChangeArrowheads="1"/>
                </p:cNvSpPr>
                <p:nvPr/>
              </p:nvSpPr>
              <p:spPr bwMode="auto">
                <a:xfrm>
                  <a:off x="215690" y="206718"/>
                  <a:ext cx="3742" cy="1796"/>
                </a:xfrm>
                <a:prstGeom prst="hexagon">
                  <a:avLst>
                    <a:gd name="adj" fmla="val 52088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>
                <a:off x="208710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 rot="-1800000">
                <a:off x="201999" y="208637"/>
                <a:ext cx="7262" cy="1796"/>
                <a:chOff x="201996" y="208639"/>
                <a:chExt cx="7262" cy="1795"/>
              </a:xfrm>
            </p:grpSpPr>
            <p:sp>
              <p:nvSpPr>
                <p:cNvPr id="1036" name="AutoShape 12"/>
                <p:cNvSpPr>
                  <a:spLocks noChangeArrowheads="1"/>
                </p:cNvSpPr>
                <p:nvPr/>
              </p:nvSpPr>
              <p:spPr bwMode="auto">
                <a:xfrm>
                  <a:off x="201996" y="208639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37" name="AutoShape 13"/>
                <p:cNvSpPr>
                  <a:spLocks noChangeArrowheads="1"/>
                </p:cNvSpPr>
                <p:nvPr/>
              </p:nvSpPr>
              <p:spPr bwMode="auto">
                <a:xfrm>
                  <a:off x="205517" y="208639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038" name="Group 14"/>
              <p:cNvGrpSpPr>
                <a:grpSpLocks/>
              </p:cNvGrpSpPr>
              <p:nvPr/>
            </p:nvGrpSpPr>
            <p:grpSpPr bwMode="auto">
              <a:xfrm>
                <a:off x="226003" y="206718"/>
                <a:ext cx="7262" cy="1796"/>
                <a:chOff x="226003" y="206718"/>
                <a:chExt cx="7262" cy="1795"/>
              </a:xfrm>
            </p:grpSpPr>
            <p:sp>
              <p:nvSpPr>
                <p:cNvPr id="1039" name="AutoShape 15"/>
                <p:cNvSpPr>
                  <a:spLocks noChangeArrowheads="1"/>
                </p:cNvSpPr>
                <p:nvPr/>
              </p:nvSpPr>
              <p:spPr bwMode="auto">
                <a:xfrm>
                  <a:off x="226003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40" name="AutoShape 16"/>
                <p:cNvSpPr>
                  <a:spLocks noChangeArrowheads="1"/>
                </p:cNvSpPr>
                <p:nvPr/>
              </p:nvSpPr>
              <p:spPr bwMode="auto">
                <a:xfrm>
                  <a:off x="229524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041" name="Group 17"/>
              <p:cNvGrpSpPr>
                <a:grpSpLocks/>
              </p:cNvGrpSpPr>
              <p:nvPr/>
            </p:nvGrpSpPr>
            <p:grpSpPr bwMode="auto">
              <a:xfrm rot="-21264000">
                <a:off x="233265" y="205903"/>
                <a:ext cx="1477" cy="1880"/>
                <a:chOff x="233266" y="205902"/>
                <a:chExt cx="1476" cy="1879"/>
              </a:xfrm>
            </p:grpSpPr>
            <p:sp>
              <p:nvSpPr>
                <p:cNvPr id="1042" name="Oval 18"/>
                <p:cNvSpPr>
                  <a:spLocks noChangeArrowheads="1"/>
                </p:cNvSpPr>
                <p:nvPr/>
              </p:nvSpPr>
              <p:spPr bwMode="auto">
                <a:xfrm rot="5999">
                  <a:off x="233561" y="206654"/>
                  <a:ext cx="1181" cy="1128"/>
                </a:xfrm>
                <a:prstGeom prst="ellipse">
                  <a:avLst/>
                </a:prstGeom>
                <a:solidFill>
                  <a:srgbClr val="3399FF"/>
                </a:solidFill>
                <a:ln w="12700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auto">
                <a:xfrm>
                  <a:off x="233463" y="206184"/>
                  <a:ext cx="394" cy="5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44" name="Oval 20"/>
                <p:cNvSpPr>
                  <a:spLocks noChangeArrowheads="1"/>
                </p:cNvSpPr>
                <p:nvPr/>
              </p:nvSpPr>
              <p:spPr bwMode="auto">
                <a:xfrm rot="5999">
                  <a:off x="233266" y="205902"/>
                  <a:ext cx="295" cy="282"/>
                </a:xfrm>
                <a:prstGeom prst="ellipse">
                  <a:avLst/>
                </a:prstGeom>
                <a:solidFill>
                  <a:srgbClr val="0000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045" name="Group 21"/>
              <p:cNvGrpSpPr>
                <a:grpSpLocks/>
              </p:cNvGrpSpPr>
              <p:nvPr/>
            </p:nvGrpSpPr>
            <p:grpSpPr bwMode="auto">
              <a:xfrm rot="-6905999">
                <a:off x="197429" y="210861"/>
                <a:ext cx="591" cy="846"/>
                <a:chOff x="197458" y="210851"/>
                <a:chExt cx="590" cy="845"/>
              </a:xfrm>
            </p:grpSpPr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97458" y="211133"/>
                  <a:ext cx="393" cy="5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 rot="5999">
                  <a:off x="197753" y="210851"/>
                  <a:ext cx="295" cy="282"/>
                </a:xfrm>
                <a:prstGeom prst="ellipse">
                  <a:avLst/>
                </a:prstGeom>
                <a:solidFill>
                  <a:srgbClr val="0000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>
                <a:off x="198345" y="210403"/>
                <a:ext cx="4140" cy="1856"/>
              </a:xfrm>
              <a:prstGeom prst="hexagon">
                <a:avLst>
                  <a:gd name="adj" fmla="val 5576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grpSp>
        <p:nvGrpSpPr>
          <p:cNvPr id="1061" name="Group 37"/>
          <p:cNvGrpSpPr>
            <a:grpSpLocks/>
          </p:cNvGrpSpPr>
          <p:nvPr/>
        </p:nvGrpSpPr>
        <p:grpSpPr bwMode="auto">
          <a:xfrm rot="1800000">
            <a:off x="5054769" y="1623050"/>
            <a:ext cx="412577" cy="550662"/>
            <a:chOff x="236033" y="210430"/>
            <a:chExt cx="1771" cy="1879"/>
          </a:xfrm>
        </p:grpSpPr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236328" y="211181"/>
              <a:ext cx="1181" cy="1128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236230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 flipH="1">
              <a:off x="237214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>
              <a:off x="236033" y="210430"/>
              <a:ext cx="295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>
              <a:off x="237509" y="210430"/>
              <a:ext cx="296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45" name="Group 37"/>
          <p:cNvGrpSpPr>
            <a:grpSpLocks/>
          </p:cNvGrpSpPr>
          <p:nvPr/>
        </p:nvGrpSpPr>
        <p:grpSpPr bwMode="auto">
          <a:xfrm rot="486606">
            <a:off x="4898052" y="2271121"/>
            <a:ext cx="412577" cy="550662"/>
            <a:chOff x="236033" y="210430"/>
            <a:chExt cx="1771" cy="1879"/>
          </a:xfrm>
        </p:grpSpPr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236328" y="211181"/>
              <a:ext cx="1181" cy="1128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236230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H="1">
              <a:off x="237214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236033" y="210430"/>
              <a:ext cx="295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0" name="Oval 42"/>
            <p:cNvSpPr>
              <a:spLocks noChangeArrowheads="1"/>
            </p:cNvSpPr>
            <p:nvPr/>
          </p:nvSpPr>
          <p:spPr bwMode="auto">
            <a:xfrm>
              <a:off x="237509" y="210430"/>
              <a:ext cx="296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 rot="394734">
            <a:off x="5618133" y="2415137"/>
            <a:ext cx="412577" cy="550662"/>
            <a:chOff x="236033" y="210430"/>
            <a:chExt cx="1771" cy="1879"/>
          </a:xfrm>
        </p:grpSpPr>
        <p:sp>
          <p:nvSpPr>
            <p:cNvPr id="52" name="Oval 38"/>
            <p:cNvSpPr>
              <a:spLocks noChangeArrowheads="1"/>
            </p:cNvSpPr>
            <p:nvPr/>
          </p:nvSpPr>
          <p:spPr bwMode="auto">
            <a:xfrm>
              <a:off x="236328" y="211181"/>
              <a:ext cx="1181" cy="1128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236230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 flipH="1">
              <a:off x="237214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5" name="Oval 41"/>
            <p:cNvSpPr>
              <a:spLocks noChangeArrowheads="1"/>
            </p:cNvSpPr>
            <p:nvPr/>
          </p:nvSpPr>
          <p:spPr bwMode="auto">
            <a:xfrm>
              <a:off x="236033" y="210430"/>
              <a:ext cx="295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6" name="Oval 42"/>
            <p:cNvSpPr>
              <a:spLocks noChangeArrowheads="1"/>
            </p:cNvSpPr>
            <p:nvPr/>
          </p:nvSpPr>
          <p:spPr bwMode="auto">
            <a:xfrm>
              <a:off x="237509" y="210430"/>
              <a:ext cx="296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57" name="Group 37"/>
          <p:cNvGrpSpPr>
            <a:grpSpLocks/>
          </p:cNvGrpSpPr>
          <p:nvPr/>
        </p:nvGrpSpPr>
        <p:grpSpPr bwMode="auto">
          <a:xfrm rot="957504">
            <a:off x="5791877" y="1674907"/>
            <a:ext cx="412577" cy="550662"/>
            <a:chOff x="236033" y="210430"/>
            <a:chExt cx="1771" cy="1879"/>
          </a:xfrm>
        </p:grpSpPr>
        <p:sp>
          <p:nvSpPr>
            <p:cNvPr id="58" name="Oval 38"/>
            <p:cNvSpPr>
              <a:spLocks noChangeArrowheads="1"/>
            </p:cNvSpPr>
            <p:nvPr/>
          </p:nvSpPr>
          <p:spPr bwMode="auto">
            <a:xfrm>
              <a:off x="236328" y="211181"/>
              <a:ext cx="1181" cy="1128"/>
            </a:xfrm>
            <a:prstGeom prst="ellipse">
              <a:avLst/>
            </a:prstGeom>
            <a:solidFill>
              <a:srgbClr val="3399FF"/>
            </a:solidFill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59" name="Line 39"/>
            <p:cNvSpPr>
              <a:spLocks noChangeShapeType="1"/>
            </p:cNvSpPr>
            <p:nvPr/>
          </p:nvSpPr>
          <p:spPr bwMode="auto">
            <a:xfrm>
              <a:off x="236230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 flipH="1">
              <a:off x="237214" y="210711"/>
              <a:ext cx="394" cy="5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61" name="Oval 41"/>
            <p:cNvSpPr>
              <a:spLocks noChangeArrowheads="1"/>
            </p:cNvSpPr>
            <p:nvPr/>
          </p:nvSpPr>
          <p:spPr bwMode="auto">
            <a:xfrm>
              <a:off x="236033" y="210430"/>
              <a:ext cx="295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237509" y="210430"/>
              <a:ext cx="296" cy="281"/>
            </a:xfrm>
            <a:prstGeom prst="ellipse">
              <a:avLst/>
            </a:prstGeom>
            <a:solidFill>
              <a:srgbClr val="0000FF"/>
            </a:solidFill>
            <a:ln w="31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125" name="Flèche vers le bas 124"/>
          <p:cNvSpPr/>
          <p:nvPr/>
        </p:nvSpPr>
        <p:spPr>
          <a:xfrm>
            <a:off x="3779912" y="3068960"/>
            <a:ext cx="1080120" cy="864096"/>
          </a:xfrm>
          <a:prstGeom prst="down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132" name="Group 108"/>
          <p:cNvGrpSpPr>
            <a:grpSpLocks/>
          </p:cNvGrpSpPr>
          <p:nvPr/>
        </p:nvGrpSpPr>
        <p:grpSpPr bwMode="auto">
          <a:xfrm>
            <a:off x="2699792" y="4365104"/>
            <a:ext cx="3162300" cy="444500"/>
            <a:chOff x="197302" y="205903"/>
            <a:chExt cx="37439" cy="6355"/>
          </a:xfrm>
        </p:grpSpPr>
        <p:sp>
          <p:nvSpPr>
            <p:cNvPr id="1133" name="Line 109"/>
            <p:cNvSpPr>
              <a:spLocks noChangeShapeType="1"/>
            </p:cNvSpPr>
            <p:nvPr/>
          </p:nvSpPr>
          <p:spPr bwMode="auto">
            <a:xfrm flipH="1">
              <a:off x="233265" y="20764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grpSp>
          <p:nvGrpSpPr>
            <p:cNvPr id="1134" name="Group 110"/>
            <p:cNvGrpSpPr>
              <a:grpSpLocks/>
            </p:cNvGrpSpPr>
            <p:nvPr/>
          </p:nvGrpSpPr>
          <p:grpSpPr bwMode="auto">
            <a:xfrm>
              <a:off x="197302" y="205903"/>
              <a:ext cx="37440" cy="6356"/>
              <a:chOff x="197302" y="205903"/>
              <a:chExt cx="37439" cy="6355"/>
            </a:xfrm>
          </p:grpSpPr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222544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>
                <a:off x="219086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1137" name="Group 113"/>
              <p:cNvGrpSpPr>
                <a:grpSpLocks/>
              </p:cNvGrpSpPr>
              <p:nvPr/>
            </p:nvGrpSpPr>
            <p:grpSpPr bwMode="auto">
              <a:xfrm>
                <a:off x="212169" y="206718"/>
                <a:ext cx="7263" cy="1796"/>
                <a:chOff x="212169" y="206718"/>
                <a:chExt cx="7262" cy="1795"/>
              </a:xfrm>
            </p:grpSpPr>
            <p:sp>
              <p:nvSpPr>
                <p:cNvPr id="1138" name="AutoShape 114"/>
                <p:cNvSpPr>
                  <a:spLocks noChangeArrowheads="1"/>
                </p:cNvSpPr>
                <p:nvPr/>
              </p:nvSpPr>
              <p:spPr bwMode="auto">
                <a:xfrm>
                  <a:off x="212169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39" name="AutoShape 115"/>
                <p:cNvSpPr>
                  <a:spLocks noChangeArrowheads="1"/>
                </p:cNvSpPr>
                <p:nvPr/>
              </p:nvSpPr>
              <p:spPr bwMode="auto">
                <a:xfrm>
                  <a:off x="215690" y="206718"/>
                  <a:ext cx="3742" cy="1796"/>
                </a:xfrm>
                <a:prstGeom prst="hexagon">
                  <a:avLst>
                    <a:gd name="adj" fmla="val 52088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>
                <a:off x="208710" y="206718"/>
                <a:ext cx="3689" cy="1771"/>
              </a:xfrm>
              <a:prstGeom prst="hexagon">
                <a:avLst>
                  <a:gd name="adj" fmla="val 5207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1141" name="Group 117"/>
              <p:cNvGrpSpPr>
                <a:grpSpLocks/>
              </p:cNvGrpSpPr>
              <p:nvPr/>
            </p:nvGrpSpPr>
            <p:grpSpPr bwMode="auto">
              <a:xfrm rot="-1800000">
                <a:off x="201999" y="208637"/>
                <a:ext cx="7262" cy="1796"/>
                <a:chOff x="201996" y="208639"/>
                <a:chExt cx="7262" cy="1795"/>
              </a:xfrm>
            </p:grpSpPr>
            <p:sp>
              <p:nvSpPr>
                <p:cNvPr id="1142" name="AutoShape 118"/>
                <p:cNvSpPr>
                  <a:spLocks noChangeArrowheads="1"/>
                </p:cNvSpPr>
                <p:nvPr/>
              </p:nvSpPr>
              <p:spPr bwMode="auto">
                <a:xfrm>
                  <a:off x="201996" y="208639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43" name="AutoShape 119"/>
                <p:cNvSpPr>
                  <a:spLocks noChangeArrowheads="1"/>
                </p:cNvSpPr>
                <p:nvPr/>
              </p:nvSpPr>
              <p:spPr bwMode="auto">
                <a:xfrm>
                  <a:off x="205517" y="208639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144" name="Group 120"/>
              <p:cNvGrpSpPr>
                <a:grpSpLocks/>
              </p:cNvGrpSpPr>
              <p:nvPr/>
            </p:nvGrpSpPr>
            <p:grpSpPr bwMode="auto">
              <a:xfrm>
                <a:off x="226003" y="206718"/>
                <a:ext cx="7262" cy="1796"/>
                <a:chOff x="226003" y="206718"/>
                <a:chExt cx="7262" cy="1795"/>
              </a:xfrm>
            </p:grpSpPr>
            <p:sp>
              <p:nvSpPr>
                <p:cNvPr id="1145" name="AutoShape 121"/>
                <p:cNvSpPr>
                  <a:spLocks noChangeArrowheads="1"/>
                </p:cNvSpPr>
                <p:nvPr/>
              </p:nvSpPr>
              <p:spPr bwMode="auto">
                <a:xfrm>
                  <a:off x="226003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46" name="AutoShape 122"/>
                <p:cNvSpPr>
                  <a:spLocks noChangeArrowheads="1"/>
                </p:cNvSpPr>
                <p:nvPr/>
              </p:nvSpPr>
              <p:spPr bwMode="auto">
                <a:xfrm>
                  <a:off x="229524" y="206718"/>
                  <a:ext cx="3741" cy="1796"/>
                </a:xfrm>
                <a:prstGeom prst="hexagon">
                  <a:avLst>
                    <a:gd name="adj" fmla="val 52074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147" name="Group 123"/>
              <p:cNvGrpSpPr>
                <a:grpSpLocks/>
              </p:cNvGrpSpPr>
              <p:nvPr/>
            </p:nvGrpSpPr>
            <p:grpSpPr bwMode="auto">
              <a:xfrm rot="-21264000">
                <a:off x="233265" y="205903"/>
                <a:ext cx="1477" cy="1880"/>
                <a:chOff x="233266" y="205902"/>
                <a:chExt cx="1476" cy="1879"/>
              </a:xfrm>
            </p:grpSpPr>
            <p:sp>
              <p:nvSpPr>
                <p:cNvPr id="1148" name="Oval 124"/>
                <p:cNvSpPr>
                  <a:spLocks noChangeArrowheads="1"/>
                </p:cNvSpPr>
                <p:nvPr/>
              </p:nvSpPr>
              <p:spPr bwMode="auto">
                <a:xfrm rot="5999">
                  <a:off x="233561" y="206654"/>
                  <a:ext cx="1181" cy="1128"/>
                </a:xfrm>
                <a:prstGeom prst="ellipse">
                  <a:avLst/>
                </a:prstGeom>
                <a:solidFill>
                  <a:srgbClr val="3399FF"/>
                </a:solidFill>
                <a:ln w="12700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49" name="Line 125"/>
                <p:cNvSpPr>
                  <a:spLocks noChangeShapeType="1"/>
                </p:cNvSpPr>
                <p:nvPr/>
              </p:nvSpPr>
              <p:spPr bwMode="auto">
                <a:xfrm>
                  <a:off x="233463" y="206184"/>
                  <a:ext cx="394" cy="5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50" name="Oval 126"/>
                <p:cNvSpPr>
                  <a:spLocks noChangeArrowheads="1"/>
                </p:cNvSpPr>
                <p:nvPr/>
              </p:nvSpPr>
              <p:spPr bwMode="auto">
                <a:xfrm rot="5999">
                  <a:off x="233266" y="205902"/>
                  <a:ext cx="295" cy="282"/>
                </a:xfrm>
                <a:prstGeom prst="ellipse">
                  <a:avLst/>
                </a:prstGeom>
                <a:solidFill>
                  <a:srgbClr val="0000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1151" name="Group 127"/>
              <p:cNvGrpSpPr>
                <a:grpSpLocks/>
              </p:cNvGrpSpPr>
              <p:nvPr/>
            </p:nvGrpSpPr>
            <p:grpSpPr bwMode="auto">
              <a:xfrm rot="-6905999">
                <a:off x="197429" y="210861"/>
                <a:ext cx="591" cy="846"/>
                <a:chOff x="197458" y="210851"/>
                <a:chExt cx="590" cy="845"/>
              </a:xfrm>
            </p:grpSpPr>
            <p:sp>
              <p:nvSpPr>
                <p:cNvPr id="1152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197458" y="211133"/>
                  <a:ext cx="393" cy="5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153" name="Oval 129"/>
                <p:cNvSpPr>
                  <a:spLocks noChangeArrowheads="1"/>
                </p:cNvSpPr>
                <p:nvPr/>
              </p:nvSpPr>
              <p:spPr bwMode="auto">
                <a:xfrm rot="5999">
                  <a:off x="197753" y="210851"/>
                  <a:ext cx="295" cy="282"/>
                </a:xfrm>
                <a:prstGeom prst="ellipse">
                  <a:avLst/>
                </a:prstGeom>
                <a:solidFill>
                  <a:srgbClr val="0000FF"/>
                </a:solidFill>
                <a:ln w="3175" algn="in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>
                <a:off x="198345" y="210403"/>
                <a:ext cx="4140" cy="1856"/>
              </a:xfrm>
              <a:prstGeom prst="hexagon">
                <a:avLst>
                  <a:gd name="adj" fmla="val 5576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grpSp>
        <p:nvGrpSpPr>
          <p:cNvPr id="152" name="Group 43"/>
          <p:cNvGrpSpPr>
            <a:grpSpLocks/>
          </p:cNvGrpSpPr>
          <p:nvPr/>
        </p:nvGrpSpPr>
        <p:grpSpPr bwMode="auto">
          <a:xfrm>
            <a:off x="2699792" y="4220765"/>
            <a:ext cx="3240360" cy="582757"/>
            <a:chOff x="198734" y="220969"/>
            <a:chExt cx="43949" cy="9360"/>
          </a:xfrm>
        </p:grpSpPr>
        <p:grpSp>
          <p:nvGrpSpPr>
            <p:cNvPr id="153" name="Group 44"/>
            <p:cNvGrpSpPr>
              <a:grpSpLocks/>
            </p:cNvGrpSpPr>
            <p:nvPr/>
          </p:nvGrpSpPr>
          <p:grpSpPr bwMode="auto">
            <a:xfrm>
              <a:off x="198734" y="220969"/>
              <a:ext cx="43950" cy="9360"/>
              <a:chOff x="198734" y="220969"/>
              <a:chExt cx="43949" cy="9360"/>
            </a:xfrm>
          </p:grpSpPr>
          <p:sp>
            <p:nvSpPr>
              <p:cNvPr id="160" name="Line 45"/>
              <p:cNvSpPr>
                <a:spLocks noChangeShapeType="1"/>
              </p:cNvSpPr>
              <p:nvPr/>
            </p:nvSpPr>
            <p:spPr bwMode="auto">
              <a:xfrm>
                <a:off x="240645" y="224929"/>
                <a:ext cx="3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161" name="Group 46"/>
              <p:cNvGrpSpPr>
                <a:grpSpLocks/>
              </p:cNvGrpSpPr>
              <p:nvPr/>
            </p:nvGrpSpPr>
            <p:grpSpPr bwMode="auto">
              <a:xfrm>
                <a:off x="198734" y="220969"/>
                <a:ext cx="43950" cy="9360"/>
                <a:chOff x="198734" y="220969"/>
                <a:chExt cx="43949" cy="9360"/>
              </a:xfrm>
            </p:grpSpPr>
            <p:grpSp>
              <p:nvGrpSpPr>
                <p:cNvPr id="162" name="Group 47"/>
                <p:cNvGrpSpPr>
                  <a:grpSpLocks/>
                </p:cNvGrpSpPr>
                <p:nvPr/>
              </p:nvGrpSpPr>
              <p:grpSpPr bwMode="auto">
                <a:xfrm rot="-18900000">
                  <a:off x="241006" y="223676"/>
                  <a:ext cx="1476" cy="1880"/>
                  <a:chOff x="241009" y="223666"/>
                  <a:chExt cx="1476" cy="1879"/>
                </a:xfrm>
              </p:grpSpPr>
              <p:sp>
                <p:nvSpPr>
                  <p:cNvPr id="211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241305" y="224418"/>
                    <a:ext cx="1181" cy="1128"/>
                  </a:xfrm>
                  <a:prstGeom prst="ellipse">
                    <a:avLst/>
                  </a:prstGeom>
                  <a:solidFill>
                    <a:srgbClr val="3399FF"/>
                  </a:solidFill>
                  <a:ln w="12700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1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41206" y="223948"/>
                    <a:ext cx="394" cy="5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1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241009" y="223666"/>
                    <a:ext cx="296" cy="282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175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sp>
              <p:nvSpPr>
                <p:cNvPr id="163" name="AutoShape 51"/>
                <p:cNvSpPr>
                  <a:spLocks noChangeArrowheads="1"/>
                </p:cNvSpPr>
                <p:nvPr/>
              </p:nvSpPr>
              <p:spPr bwMode="auto">
                <a:xfrm>
                  <a:off x="227730" y="223829"/>
                  <a:ext cx="4444" cy="2133"/>
                </a:xfrm>
                <a:prstGeom prst="hexagon">
                  <a:avLst>
                    <a:gd name="adj" fmla="val 52086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164" name="AutoShape 52"/>
                <p:cNvSpPr>
                  <a:spLocks noChangeArrowheads="1"/>
                </p:cNvSpPr>
                <p:nvPr/>
              </p:nvSpPr>
              <p:spPr bwMode="auto">
                <a:xfrm>
                  <a:off x="223563" y="223829"/>
                  <a:ext cx="4445" cy="2133"/>
                </a:xfrm>
                <a:prstGeom prst="hexagon">
                  <a:avLst>
                    <a:gd name="adj" fmla="val 52098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grpSp>
              <p:nvGrpSpPr>
                <p:cNvPr id="165" name="Group 53"/>
                <p:cNvGrpSpPr>
                  <a:grpSpLocks/>
                </p:cNvGrpSpPr>
                <p:nvPr/>
              </p:nvGrpSpPr>
              <p:grpSpPr bwMode="auto">
                <a:xfrm>
                  <a:off x="215231" y="223829"/>
                  <a:ext cx="8749" cy="2163"/>
                  <a:chOff x="215231" y="223829"/>
                  <a:chExt cx="8749" cy="2163"/>
                </a:xfrm>
              </p:grpSpPr>
              <p:sp>
                <p:nvSpPr>
                  <p:cNvPr id="209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215231" y="223829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10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219473" y="223829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sp>
              <p:nvSpPr>
                <p:cNvPr id="166" name="AutoShape 56"/>
                <p:cNvSpPr>
                  <a:spLocks noChangeArrowheads="1"/>
                </p:cNvSpPr>
                <p:nvPr/>
              </p:nvSpPr>
              <p:spPr bwMode="auto">
                <a:xfrm>
                  <a:off x="211065" y="223829"/>
                  <a:ext cx="4444" cy="2133"/>
                </a:xfrm>
                <a:prstGeom prst="hexagon">
                  <a:avLst>
                    <a:gd name="adj" fmla="val 52086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grpSp>
              <p:nvGrpSpPr>
                <p:cNvPr id="167" name="Group 57"/>
                <p:cNvGrpSpPr>
                  <a:grpSpLocks/>
                </p:cNvGrpSpPr>
                <p:nvPr/>
              </p:nvGrpSpPr>
              <p:grpSpPr bwMode="auto">
                <a:xfrm>
                  <a:off x="231896" y="223829"/>
                  <a:ext cx="8749" cy="2163"/>
                  <a:chOff x="231896" y="223829"/>
                  <a:chExt cx="8749" cy="2163"/>
                </a:xfrm>
              </p:grpSpPr>
              <p:sp>
                <p:nvSpPr>
                  <p:cNvPr id="207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231896" y="223829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08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236138" y="223829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grpSp>
              <p:nvGrpSpPr>
                <p:cNvPr id="168" name="Group 60"/>
                <p:cNvGrpSpPr>
                  <a:grpSpLocks/>
                </p:cNvGrpSpPr>
                <p:nvPr/>
              </p:nvGrpSpPr>
              <p:grpSpPr bwMode="auto">
                <a:xfrm>
                  <a:off x="229125" y="220969"/>
                  <a:ext cx="5760" cy="5760"/>
                  <a:chOff x="229125" y="220969"/>
                  <a:chExt cx="5760" cy="5760"/>
                </a:xfrm>
              </p:grpSpPr>
              <p:sp>
                <p:nvSpPr>
                  <p:cNvPr id="205" name="AutoShape 61"/>
                  <p:cNvSpPr>
                    <a:spLocks noChangeArrowheads="1"/>
                  </p:cNvSpPr>
                  <p:nvPr/>
                </p:nvSpPr>
                <p:spPr bwMode="auto">
                  <a:xfrm rot="-13500000">
                    <a:off x="229125" y="220969"/>
                    <a:ext cx="5760" cy="5760"/>
                  </a:xfrm>
                  <a:custGeom>
                    <a:avLst/>
                    <a:gdLst>
                      <a:gd name="G0" fmla="sin 10800 -8847360"/>
                      <a:gd name="G1" fmla="cos 10800 -8847360"/>
                      <a:gd name="G2" fmla="sin 10800 2949120"/>
                      <a:gd name="G3" fmla="cos 10800 2949120"/>
                      <a:gd name="G4" fmla="+- G0 10800 0"/>
                      <a:gd name="G5" fmla="+- G1 10800 0"/>
                      <a:gd name="G6" fmla="+- G2 10800 0"/>
                      <a:gd name="G7" fmla="+- G3 10800 0"/>
                      <a:gd name="G8" fmla="+- 10800 0 0"/>
                      <a:gd name="G9" fmla="+/ G4 G6 2"/>
                      <a:gd name="G10" fmla="+/ G5 G7 2"/>
                      <a:gd name="T0" fmla="*/ 3163 w 21600"/>
                      <a:gd name="T1" fmla="*/ 3163 h 21600"/>
                      <a:gd name="T2" fmla="*/ 10799 w 21600"/>
                      <a:gd name="T3" fmla="*/ 10799 h 21600"/>
                      <a:gd name="T4" fmla="*/ 18436 w 21600"/>
                      <a:gd name="T5" fmla="*/ 18436 h 21600"/>
                      <a:gd name="T6" fmla="*/ 3163 w 21600"/>
                      <a:gd name="T7" fmla="*/ 3163 h 21600"/>
                      <a:gd name="T8" fmla="*/ 18437 w 21600"/>
                      <a:gd name="T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21600" h="21600">
                        <a:moveTo>
                          <a:pt x="3163" y="3163"/>
                        </a:moveTo>
                        <a:cubicBezTo>
                          <a:pt x="1137" y="5188"/>
                          <a:pt x="0" y="7935"/>
                          <a:pt x="0" y="10799"/>
                        </a:cubicBezTo>
                        <a:cubicBezTo>
                          <a:pt x="0" y="16764"/>
                          <a:pt x="4835" y="21600"/>
                          <a:pt x="10800" y="21600"/>
                        </a:cubicBezTo>
                        <a:cubicBezTo>
                          <a:pt x="13664" y="21600"/>
                          <a:pt x="16411" y="20462"/>
                          <a:pt x="18436" y="18436"/>
                        </a:cubicBezTo>
                        <a:close/>
                      </a:path>
                    </a:pathLst>
                  </a:custGeom>
                  <a:solidFill>
                    <a:srgbClr val="00008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06" name="AutoShape 62"/>
                  <p:cNvSpPr>
                    <a:spLocks noChangeArrowheads="1"/>
                  </p:cNvSpPr>
                  <p:nvPr/>
                </p:nvSpPr>
                <p:spPr bwMode="auto">
                  <a:xfrm rot="-2610000">
                    <a:off x="231233" y="223057"/>
                    <a:ext cx="1534" cy="1507"/>
                  </a:xfrm>
                  <a:prstGeom prst="rtTriangle">
                    <a:avLst/>
                  </a:prstGeom>
                  <a:solidFill>
                    <a:srgbClr val="000080"/>
                  </a:solidFill>
                  <a:ln w="0" algn="in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grpSp>
              <p:nvGrpSpPr>
                <p:cNvPr id="169" name="Group 63"/>
                <p:cNvGrpSpPr>
                  <a:grpSpLocks/>
                </p:cNvGrpSpPr>
                <p:nvPr/>
              </p:nvGrpSpPr>
              <p:grpSpPr bwMode="auto">
                <a:xfrm>
                  <a:off x="221025" y="220969"/>
                  <a:ext cx="5760" cy="5760"/>
                  <a:chOff x="221025" y="220969"/>
                  <a:chExt cx="5760" cy="5760"/>
                </a:xfrm>
              </p:grpSpPr>
              <p:sp>
                <p:nvSpPr>
                  <p:cNvPr id="203" name="AutoShape 64"/>
                  <p:cNvSpPr>
                    <a:spLocks noChangeArrowheads="1"/>
                  </p:cNvSpPr>
                  <p:nvPr/>
                </p:nvSpPr>
                <p:spPr bwMode="auto">
                  <a:xfrm rot="-13500000">
                    <a:off x="221025" y="220969"/>
                    <a:ext cx="5760" cy="5760"/>
                  </a:xfrm>
                  <a:custGeom>
                    <a:avLst/>
                    <a:gdLst>
                      <a:gd name="G0" fmla="sin 10800 -8847360"/>
                      <a:gd name="G1" fmla="cos 10800 -8847360"/>
                      <a:gd name="G2" fmla="sin 10800 2949120"/>
                      <a:gd name="G3" fmla="cos 10800 2949120"/>
                      <a:gd name="G4" fmla="+- G0 10800 0"/>
                      <a:gd name="G5" fmla="+- G1 10800 0"/>
                      <a:gd name="G6" fmla="+- G2 10800 0"/>
                      <a:gd name="G7" fmla="+- G3 10800 0"/>
                      <a:gd name="G8" fmla="+- 10800 0 0"/>
                      <a:gd name="G9" fmla="+/ G4 G6 2"/>
                      <a:gd name="G10" fmla="+/ G5 G7 2"/>
                      <a:gd name="T0" fmla="*/ 3163 w 21600"/>
                      <a:gd name="T1" fmla="*/ 3163 h 21600"/>
                      <a:gd name="T2" fmla="*/ 10799 w 21600"/>
                      <a:gd name="T3" fmla="*/ 10799 h 21600"/>
                      <a:gd name="T4" fmla="*/ 18436 w 21600"/>
                      <a:gd name="T5" fmla="*/ 18436 h 21600"/>
                      <a:gd name="T6" fmla="*/ 3163 w 21600"/>
                      <a:gd name="T7" fmla="*/ 3163 h 21600"/>
                      <a:gd name="T8" fmla="*/ 18437 w 21600"/>
                      <a:gd name="T9" fmla="*/ 1843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21600" h="21600">
                        <a:moveTo>
                          <a:pt x="3163" y="3163"/>
                        </a:moveTo>
                        <a:cubicBezTo>
                          <a:pt x="1137" y="5188"/>
                          <a:pt x="0" y="7935"/>
                          <a:pt x="0" y="10799"/>
                        </a:cubicBezTo>
                        <a:cubicBezTo>
                          <a:pt x="0" y="16764"/>
                          <a:pt x="4835" y="21600"/>
                          <a:pt x="10800" y="21600"/>
                        </a:cubicBezTo>
                        <a:cubicBezTo>
                          <a:pt x="13664" y="21600"/>
                          <a:pt x="16411" y="20462"/>
                          <a:pt x="18436" y="18436"/>
                        </a:cubicBezTo>
                        <a:close/>
                      </a:path>
                    </a:pathLst>
                  </a:custGeom>
                  <a:solidFill>
                    <a:srgbClr val="00008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204" name="AutoShape 65"/>
                  <p:cNvSpPr>
                    <a:spLocks noChangeArrowheads="1"/>
                  </p:cNvSpPr>
                  <p:nvPr/>
                </p:nvSpPr>
                <p:spPr bwMode="auto">
                  <a:xfrm rot="-2610000">
                    <a:off x="223133" y="223057"/>
                    <a:ext cx="1534" cy="1507"/>
                  </a:xfrm>
                  <a:prstGeom prst="rtTriangle">
                    <a:avLst/>
                  </a:prstGeom>
                  <a:solidFill>
                    <a:srgbClr val="000080"/>
                  </a:solidFill>
                  <a:ln w="0" algn="in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grpSp>
              <p:nvGrpSpPr>
                <p:cNvPr id="170" name="Group 66"/>
                <p:cNvGrpSpPr>
                  <a:grpSpLocks/>
                </p:cNvGrpSpPr>
                <p:nvPr/>
              </p:nvGrpSpPr>
              <p:grpSpPr bwMode="auto">
                <a:xfrm>
                  <a:off x="212565" y="220969"/>
                  <a:ext cx="5760" cy="5760"/>
                  <a:chOff x="212565" y="220969"/>
                  <a:chExt cx="5760" cy="5760"/>
                </a:xfrm>
              </p:grpSpPr>
              <p:grpSp>
                <p:nvGrpSpPr>
                  <p:cNvPr id="194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212565" y="220969"/>
                    <a:ext cx="5760" cy="5760"/>
                    <a:chOff x="212565" y="220969"/>
                    <a:chExt cx="5760" cy="5760"/>
                  </a:xfrm>
                </p:grpSpPr>
                <p:sp>
                  <p:nvSpPr>
                    <p:cNvPr id="201" name="AutoShape 68"/>
                    <p:cNvSpPr>
                      <a:spLocks noChangeArrowheads="1"/>
                    </p:cNvSpPr>
                    <p:nvPr/>
                  </p:nvSpPr>
                  <p:spPr bwMode="auto">
                    <a:xfrm rot="-13500000">
                      <a:off x="212565" y="220969"/>
                      <a:ext cx="5760" cy="5760"/>
                    </a:xfrm>
                    <a:custGeom>
                      <a:avLst/>
                      <a:gdLst>
                        <a:gd name="G0" fmla="sin 10800 -8847360"/>
                        <a:gd name="G1" fmla="cos 10800 -8847360"/>
                        <a:gd name="G2" fmla="sin 10800 2949120"/>
                        <a:gd name="G3" fmla="cos 10800 2949120"/>
                        <a:gd name="G4" fmla="+- G0 10800 0"/>
                        <a:gd name="G5" fmla="+- G1 10800 0"/>
                        <a:gd name="G6" fmla="+- G2 10800 0"/>
                        <a:gd name="G7" fmla="+- G3 10800 0"/>
                        <a:gd name="G8" fmla="+- 10800 0 0"/>
                        <a:gd name="G9" fmla="+/ G4 G6 2"/>
                        <a:gd name="G10" fmla="+/ G5 G7 2"/>
                        <a:gd name="T0" fmla="*/ 3163 w 21600"/>
                        <a:gd name="T1" fmla="*/ 3163 h 21600"/>
                        <a:gd name="T2" fmla="*/ 10799 w 21600"/>
                        <a:gd name="T3" fmla="*/ 10799 h 21600"/>
                        <a:gd name="T4" fmla="*/ 18436 w 21600"/>
                        <a:gd name="T5" fmla="*/ 18436 h 21600"/>
                        <a:gd name="T6" fmla="*/ 3163 w 21600"/>
                        <a:gd name="T7" fmla="*/ 3163 h 21600"/>
                        <a:gd name="T8" fmla="*/ 18437 w 21600"/>
                        <a:gd name="T9" fmla="*/ 18437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T6" t="T7" r="T8" b="T9"/>
                      <a:pathLst>
                        <a:path w="21600" h="21600">
                          <a:moveTo>
                            <a:pt x="3163" y="3163"/>
                          </a:moveTo>
                          <a:cubicBezTo>
                            <a:pt x="1137" y="5188"/>
                            <a:pt x="0" y="7935"/>
                            <a:pt x="0" y="10799"/>
                          </a:cubicBezTo>
                          <a:cubicBezTo>
                            <a:pt x="0" y="16764"/>
                            <a:pt x="4835" y="21600"/>
                            <a:pt x="10800" y="21600"/>
                          </a:cubicBezTo>
                          <a:cubicBezTo>
                            <a:pt x="13664" y="21600"/>
                            <a:pt x="16411" y="20462"/>
                            <a:pt x="18436" y="18436"/>
                          </a:cubicBezTo>
                          <a:close/>
                        </a:path>
                      </a:pathLst>
                    </a:custGeom>
                    <a:solidFill>
                      <a:srgbClr val="000080"/>
                    </a:solidFill>
                    <a:ln w="12700" algn="in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2" name="AutoShape 69"/>
                    <p:cNvSpPr>
                      <a:spLocks noChangeArrowheads="1"/>
                    </p:cNvSpPr>
                    <p:nvPr/>
                  </p:nvSpPr>
                  <p:spPr bwMode="auto">
                    <a:xfrm rot="-2610000">
                      <a:off x="214673" y="223057"/>
                      <a:ext cx="1534" cy="1507"/>
                    </a:xfrm>
                    <a:prstGeom prst="rtTriangle">
                      <a:avLst/>
                    </a:prstGeom>
                    <a:solidFill>
                      <a:srgbClr val="000080"/>
                    </a:solidFill>
                    <a:ln w="0" algn="in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</p:grpSp>
              <p:grpSp>
                <p:nvGrpSpPr>
                  <p:cNvPr id="195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213105" y="222049"/>
                    <a:ext cx="1772" cy="1880"/>
                    <a:chOff x="213105" y="222049"/>
                    <a:chExt cx="1771" cy="1879"/>
                  </a:xfrm>
                </p:grpSpPr>
                <p:sp>
                  <p:nvSpPr>
                    <p:cNvPr id="196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401" y="222801"/>
                      <a:ext cx="1181" cy="1128"/>
                    </a:xfrm>
                    <a:prstGeom prst="ellipse">
                      <a:avLst/>
                    </a:prstGeom>
                    <a:solidFill>
                      <a:srgbClr val="3399FF"/>
                    </a:solidFill>
                    <a:ln w="12700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97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3302" y="222331"/>
                      <a:ext cx="394" cy="56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98" name="Line 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4286" y="222331"/>
                      <a:ext cx="394" cy="56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99" name="Oval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105" y="222049"/>
                      <a:ext cx="296" cy="28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200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582" y="222049"/>
                      <a:ext cx="295" cy="28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</p:grpSp>
            </p:grpSp>
            <p:grpSp>
              <p:nvGrpSpPr>
                <p:cNvPr id="171" name="Group 76"/>
                <p:cNvGrpSpPr>
                  <a:grpSpLocks/>
                </p:cNvGrpSpPr>
                <p:nvPr/>
              </p:nvGrpSpPr>
              <p:grpSpPr bwMode="auto">
                <a:xfrm>
                  <a:off x="229845" y="222049"/>
                  <a:ext cx="1772" cy="1880"/>
                  <a:chOff x="229845" y="222049"/>
                  <a:chExt cx="1771" cy="1879"/>
                </a:xfrm>
              </p:grpSpPr>
              <p:sp>
                <p:nvSpPr>
                  <p:cNvPr id="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230141" y="222801"/>
                    <a:ext cx="1181" cy="1128"/>
                  </a:xfrm>
                  <a:prstGeom prst="ellipse">
                    <a:avLst/>
                  </a:prstGeom>
                  <a:solidFill>
                    <a:srgbClr val="3399FF"/>
                  </a:solidFill>
                  <a:ln w="12700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9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30042" y="222331"/>
                    <a:ext cx="394" cy="5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91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1026" y="222331"/>
                    <a:ext cx="394" cy="5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29845" y="222049"/>
                    <a:ext cx="296" cy="282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175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31322" y="222049"/>
                    <a:ext cx="295" cy="282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175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grpSp>
              <p:nvGrpSpPr>
                <p:cNvPr id="172" name="Group 82"/>
                <p:cNvGrpSpPr>
                  <a:grpSpLocks/>
                </p:cNvGrpSpPr>
                <p:nvPr/>
              </p:nvGrpSpPr>
              <p:grpSpPr bwMode="auto">
                <a:xfrm rot="-1800000">
                  <a:off x="202979" y="226141"/>
                  <a:ext cx="8749" cy="2163"/>
                  <a:chOff x="202976" y="226143"/>
                  <a:chExt cx="8749" cy="2163"/>
                </a:xfrm>
              </p:grpSpPr>
              <p:sp>
                <p:nvSpPr>
                  <p:cNvPr id="18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202976" y="226143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88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7218" y="226143"/>
                    <a:ext cx="4507" cy="2163"/>
                  </a:xfrm>
                  <a:prstGeom prst="hexagon">
                    <a:avLst>
                      <a:gd name="adj" fmla="val 52092"/>
                      <a:gd name="vf" fmla="val 115470"/>
                    </a:avLst>
                  </a:prstGeom>
                  <a:solidFill>
                    <a:srgbClr val="009900"/>
                  </a:solidFill>
                  <a:ln w="12700" algn="in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grpSp>
              <p:nvGrpSpPr>
                <p:cNvPr id="173" name="Group 85"/>
                <p:cNvGrpSpPr>
                  <a:grpSpLocks/>
                </p:cNvGrpSpPr>
                <p:nvPr/>
              </p:nvGrpSpPr>
              <p:grpSpPr bwMode="auto">
                <a:xfrm rot="-6300000">
                  <a:off x="198862" y="228863"/>
                  <a:ext cx="590" cy="846"/>
                  <a:chOff x="198896" y="228862"/>
                  <a:chExt cx="590" cy="845"/>
                </a:xfrm>
              </p:grpSpPr>
              <p:sp>
                <p:nvSpPr>
                  <p:cNvPr id="185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896" y="229144"/>
                    <a:ext cx="394" cy="56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186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99191" y="228862"/>
                    <a:ext cx="296" cy="282"/>
                  </a:xfrm>
                  <a:prstGeom prst="ellipse">
                    <a:avLst/>
                  </a:prstGeom>
                  <a:solidFill>
                    <a:srgbClr val="0000FF"/>
                  </a:solidFill>
                  <a:ln w="3175" algn="in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36576" tIns="36576" rIns="36576" bIns="36576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sp>
              <p:nvSpPr>
                <p:cNvPr id="174" name="AutoShape 88"/>
                <p:cNvSpPr>
                  <a:spLocks noChangeArrowheads="1"/>
                </p:cNvSpPr>
                <p:nvPr/>
              </p:nvSpPr>
              <p:spPr bwMode="auto">
                <a:xfrm>
                  <a:off x="199605" y="228529"/>
                  <a:ext cx="4128" cy="1800"/>
                </a:xfrm>
                <a:prstGeom prst="hexagon">
                  <a:avLst>
                    <a:gd name="adj" fmla="val 57333"/>
                    <a:gd name="vf" fmla="val 115470"/>
                  </a:avLst>
                </a:prstGeom>
                <a:solidFill>
                  <a:srgbClr val="009900"/>
                </a:solidFill>
                <a:ln w="12700" algn="in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grpSp>
              <p:nvGrpSpPr>
                <p:cNvPr id="175" name="Group 89"/>
                <p:cNvGrpSpPr>
                  <a:grpSpLocks/>
                </p:cNvGrpSpPr>
                <p:nvPr/>
              </p:nvGrpSpPr>
              <p:grpSpPr bwMode="auto">
                <a:xfrm>
                  <a:off x="204105" y="223489"/>
                  <a:ext cx="5760" cy="5760"/>
                  <a:chOff x="204105" y="223489"/>
                  <a:chExt cx="5760" cy="5760"/>
                </a:xfrm>
              </p:grpSpPr>
              <p:grpSp>
                <p:nvGrpSpPr>
                  <p:cNvPr id="176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204105" y="223489"/>
                    <a:ext cx="5760" cy="5760"/>
                    <a:chOff x="204105" y="223489"/>
                    <a:chExt cx="5760" cy="5760"/>
                  </a:xfrm>
                </p:grpSpPr>
                <p:sp>
                  <p:nvSpPr>
                    <p:cNvPr id="183" name="AutoShape 91"/>
                    <p:cNvSpPr>
                      <a:spLocks noChangeArrowheads="1"/>
                    </p:cNvSpPr>
                    <p:nvPr/>
                  </p:nvSpPr>
                  <p:spPr bwMode="auto">
                    <a:xfrm rot="-15300000">
                      <a:off x="204105" y="223489"/>
                      <a:ext cx="5760" cy="5760"/>
                    </a:xfrm>
                    <a:custGeom>
                      <a:avLst/>
                      <a:gdLst>
                        <a:gd name="G0" fmla="sin 10800 -8847360"/>
                        <a:gd name="G1" fmla="cos 10800 -8847360"/>
                        <a:gd name="G2" fmla="sin 10800 2949120"/>
                        <a:gd name="G3" fmla="cos 10800 2949120"/>
                        <a:gd name="G4" fmla="+- G0 10800 0"/>
                        <a:gd name="G5" fmla="+- G1 10800 0"/>
                        <a:gd name="G6" fmla="+- G2 10800 0"/>
                        <a:gd name="G7" fmla="+- G3 10800 0"/>
                        <a:gd name="G8" fmla="+- 10800 0 0"/>
                        <a:gd name="G9" fmla="+/ G4 G6 2"/>
                        <a:gd name="G10" fmla="+/ G5 G7 2"/>
                        <a:gd name="T0" fmla="*/ 3163 w 21600"/>
                        <a:gd name="T1" fmla="*/ 3163 h 21600"/>
                        <a:gd name="T2" fmla="*/ 10799 w 21600"/>
                        <a:gd name="T3" fmla="*/ 10799 h 21600"/>
                        <a:gd name="T4" fmla="*/ 18436 w 21600"/>
                        <a:gd name="T5" fmla="*/ 18436 h 21600"/>
                        <a:gd name="T6" fmla="*/ 3163 w 21600"/>
                        <a:gd name="T7" fmla="*/ 3163 h 21600"/>
                        <a:gd name="T8" fmla="*/ 18437 w 21600"/>
                        <a:gd name="T9" fmla="*/ 18437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T6" t="T7" r="T8" b="T9"/>
                      <a:pathLst>
                        <a:path w="21600" h="21600">
                          <a:moveTo>
                            <a:pt x="3163" y="3163"/>
                          </a:moveTo>
                          <a:cubicBezTo>
                            <a:pt x="1137" y="5188"/>
                            <a:pt x="0" y="7935"/>
                            <a:pt x="0" y="10799"/>
                          </a:cubicBezTo>
                          <a:cubicBezTo>
                            <a:pt x="0" y="16764"/>
                            <a:pt x="4835" y="21600"/>
                            <a:pt x="10800" y="21600"/>
                          </a:cubicBezTo>
                          <a:cubicBezTo>
                            <a:pt x="13664" y="21600"/>
                            <a:pt x="16411" y="20462"/>
                            <a:pt x="18436" y="18436"/>
                          </a:cubicBezTo>
                          <a:close/>
                        </a:path>
                      </a:pathLst>
                    </a:custGeom>
                    <a:solidFill>
                      <a:srgbClr val="000080"/>
                    </a:solidFill>
                    <a:ln w="12700" algn="in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84" name="AutoShape 92"/>
                    <p:cNvSpPr>
                      <a:spLocks noChangeArrowheads="1"/>
                    </p:cNvSpPr>
                    <p:nvPr/>
                  </p:nvSpPr>
                  <p:spPr bwMode="auto">
                    <a:xfrm rot="-4410000">
                      <a:off x="206195" y="225584"/>
                      <a:ext cx="1534" cy="1507"/>
                    </a:xfrm>
                    <a:prstGeom prst="rtTriangle">
                      <a:avLst/>
                    </a:prstGeom>
                    <a:solidFill>
                      <a:srgbClr val="000080"/>
                    </a:solidFill>
                    <a:ln w="0" algn="in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</p:grpSp>
              <p:grpSp>
                <p:nvGrpSpPr>
                  <p:cNvPr id="177" name="Group 93"/>
                  <p:cNvGrpSpPr>
                    <a:grpSpLocks/>
                  </p:cNvGrpSpPr>
                  <p:nvPr/>
                </p:nvGrpSpPr>
                <p:grpSpPr bwMode="auto">
                  <a:xfrm rot="-1800000">
                    <a:off x="204410" y="225411"/>
                    <a:ext cx="1772" cy="1880"/>
                    <a:chOff x="204407" y="225413"/>
                    <a:chExt cx="1771" cy="1879"/>
                  </a:xfrm>
                </p:grpSpPr>
                <p:sp>
                  <p:nvSpPr>
                    <p:cNvPr id="178" name="Oval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4702" y="226165"/>
                      <a:ext cx="1181" cy="1128"/>
                    </a:xfrm>
                    <a:prstGeom prst="ellipse">
                      <a:avLst/>
                    </a:prstGeom>
                    <a:solidFill>
                      <a:srgbClr val="3399FF"/>
                    </a:solidFill>
                    <a:ln w="12700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79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604" y="225695"/>
                      <a:ext cx="394" cy="56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80" name="Line 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5588" y="225695"/>
                      <a:ext cx="394" cy="56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81" name="Oval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4407" y="225413"/>
                      <a:ext cx="295" cy="28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sp>
                  <p:nvSpPr>
                    <p:cNvPr id="182" name="Oval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5883" y="225413"/>
                      <a:ext cx="296" cy="28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3175" algn="in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36576" tIns="36576" rIns="36576" bIns="36576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</p:grpSp>
            </p:grpSp>
          </p:grpSp>
        </p:grpSp>
        <p:grpSp>
          <p:nvGrpSpPr>
            <p:cNvPr id="154" name="Group 99"/>
            <p:cNvGrpSpPr>
              <a:grpSpLocks/>
            </p:cNvGrpSpPr>
            <p:nvPr/>
          </p:nvGrpSpPr>
          <p:grpSpPr bwMode="auto">
            <a:xfrm>
              <a:off x="221025" y="222049"/>
              <a:ext cx="1772" cy="1880"/>
              <a:chOff x="221025" y="222049"/>
              <a:chExt cx="1771" cy="1879"/>
            </a:xfrm>
          </p:grpSpPr>
          <p:sp>
            <p:nvSpPr>
              <p:cNvPr id="155" name="Oval 100"/>
              <p:cNvSpPr>
                <a:spLocks noChangeArrowheads="1"/>
              </p:cNvSpPr>
              <p:nvPr/>
            </p:nvSpPr>
            <p:spPr bwMode="auto">
              <a:xfrm>
                <a:off x="221321" y="222801"/>
                <a:ext cx="1181" cy="1128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6" name="Line 101"/>
              <p:cNvSpPr>
                <a:spLocks noChangeShapeType="1"/>
              </p:cNvSpPr>
              <p:nvPr/>
            </p:nvSpPr>
            <p:spPr bwMode="auto">
              <a:xfrm>
                <a:off x="221222" y="22233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7" name="Line 102"/>
              <p:cNvSpPr>
                <a:spLocks noChangeShapeType="1"/>
              </p:cNvSpPr>
              <p:nvPr/>
            </p:nvSpPr>
            <p:spPr bwMode="auto">
              <a:xfrm flipH="1">
                <a:off x="222206" y="22233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8" name="Oval 103"/>
              <p:cNvSpPr>
                <a:spLocks noChangeArrowheads="1"/>
              </p:cNvSpPr>
              <p:nvPr/>
            </p:nvSpPr>
            <p:spPr bwMode="auto">
              <a:xfrm>
                <a:off x="221025" y="222049"/>
                <a:ext cx="296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59" name="Oval 104"/>
              <p:cNvSpPr>
                <a:spLocks noChangeArrowheads="1"/>
              </p:cNvSpPr>
              <p:nvPr/>
            </p:nvSpPr>
            <p:spPr bwMode="auto">
              <a:xfrm>
                <a:off x="222502" y="222049"/>
                <a:ext cx="295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sp>
        <p:nvSpPr>
          <p:cNvPr id="214" name="ZoneTexte 213"/>
          <p:cNvSpPr txBox="1"/>
          <p:nvPr/>
        </p:nvSpPr>
        <p:spPr>
          <a:xfrm>
            <a:off x="5004048" y="3068960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Action de l’amylase</a:t>
            </a:r>
            <a:endParaRPr lang="fr-BE" sz="3200" dirty="0"/>
          </a:p>
        </p:txBody>
      </p:sp>
      <p:grpSp>
        <p:nvGrpSpPr>
          <p:cNvPr id="1155" name="Group 131"/>
          <p:cNvGrpSpPr>
            <a:grpSpLocks/>
          </p:cNvGrpSpPr>
          <p:nvPr/>
        </p:nvGrpSpPr>
        <p:grpSpPr bwMode="auto">
          <a:xfrm>
            <a:off x="7164288" y="3343606"/>
            <a:ext cx="936104" cy="792088"/>
            <a:chOff x="244785" y="202969"/>
            <a:chExt cx="5760" cy="5760"/>
          </a:xfrm>
        </p:grpSpPr>
        <p:grpSp>
          <p:nvGrpSpPr>
            <p:cNvPr id="1156" name="Group 132"/>
            <p:cNvGrpSpPr>
              <a:grpSpLocks/>
            </p:cNvGrpSpPr>
            <p:nvPr/>
          </p:nvGrpSpPr>
          <p:grpSpPr bwMode="auto">
            <a:xfrm>
              <a:off x="244785" y="202969"/>
              <a:ext cx="5760" cy="5760"/>
              <a:chOff x="244785" y="202969"/>
              <a:chExt cx="5760" cy="5760"/>
            </a:xfrm>
          </p:grpSpPr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-13500000">
                <a:off x="244785" y="202969"/>
                <a:ext cx="5760" cy="5760"/>
              </a:xfrm>
              <a:custGeom>
                <a:avLst/>
                <a:gdLst>
                  <a:gd name="G0" fmla="sin 10800 -8847360"/>
                  <a:gd name="G1" fmla="cos 10800 -8847360"/>
                  <a:gd name="G2" fmla="sin 10800 2949120"/>
                  <a:gd name="G3" fmla="cos 10800 2949120"/>
                  <a:gd name="G4" fmla="+- G0 10800 0"/>
                  <a:gd name="G5" fmla="+- G1 10800 0"/>
                  <a:gd name="G6" fmla="+- G2 10800 0"/>
                  <a:gd name="G7" fmla="+- G3 10800 0"/>
                  <a:gd name="G8" fmla="+- 10800 0 0"/>
                  <a:gd name="G9" fmla="+/ G4 G6 2"/>
                  <a:gd name="G10" fmla="+/ G5 G7 2"/>
                  <a:gd name="T0" fmla="*/ 3163 w 21600"/>
                  <a:gd name="T1" fmla="*/ 3163 h 21600"/>
                  <a:gd name="T2" fmla="*/ 10799 w 21600"/>
                  <a:gd name="T3" fmla="*/ 10799 h 21600"/>
                  <a:gd name="T4" fmla="*/ 18436 w 21600"/>
                  <a:gd name="T5" fmla="*/ 18436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3163" y="3163"/>
                    </a:moveTo>
                    <a:cubicBezTo>
                      <a:pt x="1137" y="5188"/>
                      <a:pt x="0" y="7935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3664" y="21600"/>
                      <a:pt x="16411" y="20462"/>
                      <a:pt x="18436" y="18436"/>
                    </a:cubicBezTo>
                    <a:close/>
                  </a:path>
                </a:pathLst>
              </a:custGeom>
              <a:solidFill>
                <a:srgbClr val="00008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-2610000">
                <a:off x="246893" y="205057"/>
                <a:ext cx="1534" cy="1507"/>
              </a:xfrm>
              <a:prstGeom prst="rtTriangle">
                <a:avLst/>
              </a:prstGeom>
              <a:solidFill>
                <a:srgbClr val="000080"/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59" name="Group 135"/>
            <p:cNvGrpSpPr>
              <a:grpSpLocks/>
            </p:cNvGrpSpPr>
            <p:nvPr/>
          </p:nvGrpSpPr>
          <p:grpSpPr bwMode="auto">
            <a:xfrm>
              <a:off x="245505" y="203869"/>
              <a:ext cx="1800" cy="1880"/>
              <a:chOff x="245505" y="203869"/>
              <a:chExt cx="1800" cy="1879"/>
            </a:xfrm>
          </p:grpSpPr>
          <p:sp>
            <p:nvSpPr>
              <p:cNvPr id="1160" name="Oval 136"/>
              <p:cNvSpPr>
                <a:spLocks noChangeArrowheads="1"/>
              </p:cNvSpPr>
              <p:nvPr/>
            </p:nvSpPr>
            <p:spPr bwMode="auto">
              <a:xfrm>
                <a:off x="245805" y="204621"/>
                <a:ext cx="1200" cy="1128"/>
              </a:xfrm>
              <a:prstGeom prst="ellipse">
                <a:avLst/>
              </a:prstGeom>
              <a:solidFill>
                <a:srgbClr val="FFFF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/>
            </p:nvSpPr>
            <p:spPr bwMode="auto">
              <a:xfrm>
                <a:off x="245705" y="204151"/>
                <a:ext cx="400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/>
            </p:nvSpPr>
            <p:spPr bwMode="auto">
              <a:xfrm flipH="1">
                <a:off x="246705" y="204151"/>
                <a:ext cx="400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63" name="Oval 139"/>
              <p:cNvSpPr>
                <a:spLocks noChangeArrowheads="1"/>
              </p:cNvSpPr>
              <p:nvPr/>
            </p:nvSpPr>
            <p:spPr bwMode="auto">
              <a:xfrm>
                <a:off x="245505" y="203869"/>
                <a:ext cx="300" cy="282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64" name="Oval 140"/>
              <p:cNvSpPr>
                <a:spLocks noChangeArrowheads="1"/>
              </p:cNvSpPr>
              <p:nvPr/>
            </p:nvSpPr>
            <p:spPr bwMode="auto">
              <a:xfrm>
                <a:off x="247005" y="203869"/>
                <a:ext cx="300" cy="282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sp>
        <p:nvSpPr>
          <p:cNvPr id="225" name="ZoneTexte 224"/>
          <p:cNvSpPr txBox="1"/>
          <p:nvPr/>
        </p:nvSpPr>
        <p:spPr>
          <a:xfrm>
            <a:off x="1763688" y="170080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AMIDON                        +                                       EAU</a:t>
            </a:r>
            <a:endParaRPr lang="fr-BE" dirty="0"/>
          </a:p>
        </p:txBody>
      </p:sp>
      <p:sp>
        <p:nvSpPr>
          <p:cNvPr id="226" name="Flèche vers le bas 225"/>
          <p:cNvSpPr/>
          <p:nvPr/>
        </p:nvSpPr>
        <p:spPr>
          <a:xfrm>
            <a:off x="3851920" y="4725144"/>
            <a:ext cx="1008112" cy="792088"/>
          </a:xfrm>
          <a:prstGeom prst="down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2987824" y="5733256"/>
            <a:ext cx="906462" cy="184150"/>
            <a:chOff x="217463" y="243289"/>
            <a:chExt cx="11338" cy="2987"/>
          </a:xfrm>
        </p:grpSpPr>
        <p:grpSp>
          <p:nvGrpSpPr>
            <p:cNvPr id="1166" name="Group 142"/>
            <p:cNvGrpSpPr>
              <a:grpSpLocks/>
            </p:cNvGrpSpPr>
            <p:nvPr/>
          </p:nvGrpSpPr>
          <p:grpSpPr bwMode="auto">
            <a:xfrm rot="-6984000">
              <a:off x="217590" y="244640"/>
              <a:ext cx="591" cy="846"/>
              <a:chOff x="217635" y="244633"/>
              <a:chExt cx="590" cy="845"/>
            </a:xfrm>
          </p:grpSpPr>
          <p:sp>
            <p:nvSpPr>
              <p:cNvPr id="1167" name="Line 143"/>
              <p:cNvSpPr>
                <a:spLocks noChangeShapeType="1"/>
              </p:cNvSpPr>
              <p:nvPr/>
            </p:nvSpPr>
            <p:spPr bwMode="auto">
              <a:xfrm flipH="1">
                <a:off x="217635" y="244915"/>
                <a:ext cx="393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68" name="Oval 144"/>
              <p:cNvSpPr>
                <a:spLocks noChangeArrowheads="1"/>
              </p:cNvSpPr>
              <p:nvPr/>
            </p:nvSpPr>
            <p:spPr bwMode="auto">
              <a:xfrm rot="5999">
                <a:off x="217930" y="244633"/>
                <a:ext cx="295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69" name="Group 145"/>
            <p:cNvGrpSpPr>
              <a:grpSpLocks/>
            </p:cNvGrpSpPr>
            <p:nvPr/>
          </p:nvGrpSpPr>
          <p:grpSpPr bwMode="auto">
            <a:xfrm>
              <a:off x="227325" y="243289"/>
              <a:ext cx="1477" cy="1880"/>
              <a:chOff x="227325" y="243289"/>
              <a:chExt cx="1476" cy="1879"/>
            </a:xfrm>
          </p:grpSpPr>
          <p:sp>
            <p:nvSpPr>
              <p:cNvPr id="1170" name="Oval 146"/>
              <p:cNvSpPr>
                <a:spLocks noChangeArrowheads="1"/>
              </p:cNvSpPr>
              <p:nvPr/>
            </p:nvSpPr>
            <p:spPr bwMode="auto">
              <a:xfrm>
                <a:off x="227621" y="244041"/>
                <a:ext cx="1181" cy="1128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/>
            </p:nvSpPr>
            <p:spPr bwMode="auto">
              <a:xfrm>
                <a:off x="227522" y="24357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72" name="Oval 148"/>
              <p:cNvSpPr>
                <a:spLocks noChangeArrowheads="1"/>
              </p:cNvSpPr>
              <p:nvPr/>
            </p:nvSpPr>
            <p:spPr bwMode="auto">
              <a:xfrm>
                <a:off x="227325" y="243289"/>
                <a:ext cx="296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73" name="Group 149"/>
            <p:cNvGrpSpPr>
              <a:grpSpLocks/>
            </p:cNvGrpSpPr>
            <p:nvPr/>
          </p:nvGrpSpPr>
          <p:grpSpPr bwMode="auto">
            <a:xfrm>
              <a:off x="218325" y="244009"/>
              <a:ext cx="9018" cy="2267"/>
              <a:chOff x="218325" y="244009"/>
              <a:chExt cx="9018" cy="2267"/>
            </a:xfrm>
          </p:grpSpPr>
          <p:sp>
            <p:nvSpPr>
              <p:cNvPr id="1174" name="AutoShape 150"/>
              <p:cNvSpPr>
                <a:spLocks noChangeArrowheads="1"/>
              </p:cNvSpPr>
              <p:nvPr/>
            </p:nvSpPr>
            <p:spPr bwMode="auto">
              <a:xfrm>
                <a:off x="218325" y="244009"/>
                <a:ext cx="4646" cy="2267"/>
              </a:xfrm>
              <a:prstGeom prst="hexagon">
                <a:avLst>
                  <a:gd name="adj" fmla="val 5123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>
                <a:off x="222698" y="244009"/>
                <a:ext cx="4645" cy="2267"/>
              </a:xfrm>
              <a:prstGeom prst="hexagon">
                <a:avLst>
                  <a:gd name="adj" fmla="val 51224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1176" name="Line 152"/>
            <p:cNvSpPr>
              <a:spLocks noChangeShapeType="1"/>
            </p:cNvSpPr>
            <p:nvPr/>
          </p:nvSpPr>
          <p:spPr bwMode="auto">
            <a:xfrm flipH="1">
              <a:off x="227325" y="24508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1177" name="Group 153"/>
          <p:cNvGrpSpPr>
            <a:grpSpLocks/>
          </p:cNvGrpSpPr>
          <p:nvPr/>
        </p:nvGrpSpPr>
        <p:grpSpPr bwMode="auto">
          <a:xfrm>
            <a:off x="1835696" y="6165304"/>
            <a:ext cx="906462" cy="184150"/>
            <a:chOff x="217463" y="243289"/>
            <a:chExt cx="11338" cy="2987"/>
          </a:xfrm>
        </p:grpSpPr>
        <p:grpSp>
          <p:nvGrpSpPr>
            <p:cNvPr id="1178" name="Group 154"/>
            <p:cNvGrpSpPr>
              <a:grpSpLocks/>
            </p:cNvGrpSpPr>
            <p:nvPr/>
          </p:nvGrpSpPr>
          <p:grpSpPr bwMode="auto">
            <a:xfrm rot="-6984000">
              <a:off x="217590" y="244640"/>
              <a:ext cx="591" cy="846"/>
              <a:chOff x="217635" y="244633"/>
              <a:chExt cx="590" cy="845"/>
            </a:xfrm>
          </p:grpSpPr>
          <p:sp>
            <p:nvSpPr>
              <p:cNvPr id="1179" name="Line 155"/>
              <p:cNvSpPr>
                <a:spLocks noChangeShapeType="1"/>
              </p:cNvSpPr>
              <p:nvPr/>
            </p:nvSpPr>
            <p:spPr bwMode="auto">
              <a:xfrm flipH="1">
                <a:off x="217635" y="244915"/>
                <a:ext cx="393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80" name="Oval 156"/>
              <p:cNvSpPr>
                <a:spLocks noChangeArrowheads="1"/>
              </p:cNvSpPr>
              <p:nvPr/>
            </p:nvSpPr>
            <p:spPr bwMode="auto">
              <a:xfrm rot="5999">
                <a:off x="217930" y="244633"/>
                <a:ext cx="295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81" name="Group 157"/>
            <p:cNvGrpSpPr>
              <a:grpSpLocks/>
            </p:cNvGrpSpPr>
            <p:nvPr/>
          </p:nvGrpSpPr>
          <p:grpSpPr bwMode="auto">
            <a:xfrm>
              <a:off x="227325" y="243289"/>
              <a:ext cx="1477" cy="1880"/>
              <a:chOff x="227325" y="243289"/>
              <a:chExt cx="1476" cy="1879"/>
            </a:xfrm>
          </p:grpSpPr>
          <p:sp>
            <p:nvSpPr>
              <p:cNvPr id="1182" name="Oval 158"/>
              <p:cNvSpPr>
                <a:spLocks noChangeArrowheads="1"/>
              </p:cNvSpPr>
              <p:nvPr/>
            </p:nvSpPr>
            <p:spPr bwMode="auto">
              <a:xfrm>
                <a:off x="227621" y="244041"/>
                <a:ext cx="1181" cy="1128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/>
            </p:nvSpPr>
            <p:spPr bwMode="auto">
              <a:xfrm>
                <a:off x="227522" y="24357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84" name="Oval 160"/>
              <p:cNvSpPr>
                <a:spLocks noChangeArrowheads="1"/>
              </p:cNvSpPr>
              <p:nvPr/>
            </p:nvSpPr>
            <p:spPr bwMode="auto">
              <a:xfrm>
                <a:off x="227325" y="243289"/>
                <a:ext cx="296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85" name="Group 161"/>
            <p:cNvGrpSpPr>
              <a:grpSpLocks/>
            </p:cNvGrpSpPr>
            <p:nvPr/>
          </p:nvGrpSpPr>
          <p:grpSpPr bwMode="auto">
            <a:xfrm>
              <a:off x="218325" y="244009"/>
              <a:ext cx="9018" cy="2267"/>
              <a:chOff x="218325" y="244009"/>
              <a:chExt cx="9018" cy="2267"/>
            </a:xfrm>
          </p:grpSpPr>
          <p:sp>
            <p:nvSpPr>
              <p:cNvPr id="1186" name="AutoShape 162"/>
              <p:cNvSpPr>
                <a:spLocks noChangeArrowheads="1"/>
              </p:cNvSpPr>
              <p:nvPr/>
            </p:nvSpPr>
            <p:spPr bwMode="auto">
              <a:xfrm>
                <a:off x="218325" y="244009"/>
                <a:ext cx="4646" cy="2267"/>
              </a:xfrm>
              <a:prstGeom prst="hexagon">
                <a:avLst>
                  <a:gd name="adj" fmla="val 5123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87" name="AutoShape 163"/>
              <p:cNvSpPr>
                <a:spLocks noChangeArrowheads="1"/>
              </p:cNvSpPr>
              <p:nvPr/>
            </p:nvSpPr>
            <p:spPr bwMode="auto">
              <a:xfrm>
                <a:off x="222698" y="244009"/>
                <a:ext cx="4645" cy="2267"/>
              </a:xfrm>
              <a:prstGeom prst="hexagon">
                <a:avLst>
                  <a:gd name="adj" fmla="val 51224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1188" name="Line 164"/>
            <p:cNvSpPr>
              <a:spLocks noChangeShapeType="1"/>
            </p:cNvSpPr>
            <p:nvPr/>
          </p:nvSpPr>
          <p:spPr bwMode="auto">
            <a:xfrm flipH="1">
              <a:off x="227325" y="24508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1189" name="Group 165"/>
          <p:cNvGrpSpPr>
            <a:grpSpLocks/>
          </p:cNvGrpSpPr>
          <p:nvPr/>
        </p:nvGrpSpPr>
        <p:grpSpPr bwMode="auto">
          <a:xfrm>
            <a:off x="1835696" y="5733256"/>
            <a:ext cx="906462" cy="184150"/>
            <a:chOff x="217463" y="243289"/>
            <a:chExt cx="11338" cy="2987"/>
          </a:xfrm>
        </p:grpSpPr>
        <p:grpSp>
          <p:nvGrpSpPr>
            <p:cNvPr id="1190" name="Group 166"/>
            <p:cNvGrpSpPr>
              <a:grpSpLocks/>
            </p:cNvGrpSpPr>
            <p:nvPr/>
          </p:nvGrpSpPr>
          <p:grpSpPr bwMode="auto">
            <a:xfrm rot="-6984000">
              <a:off x="217590" y="244640"/>
              <a:ext cx="591" cy="846"/>
              <a:chOff x="217635" y="244633"/>
              <a:chExt cx="590" cy="845"/>
            </a:xfrm>
          </p:grpSpPr>
          <p:sp>
            <p:nvSpPr>
              <p:cNvPr id="1191" name="Line 167"/>
              <p:cNvSpPr>
                <a:spLocks noChangeShapeType="1"/>
              </p:cNvSpPr>
              <p:nvPr/>
            </p:nvSpPr>
            <p:spPr bwMode="auto">
              <a:xfrm flipH="1">
                <a:off x="217635" y="244915"/>
                <a:ext cx="393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92" name="Oval 168"/>
              <p:cNvSpPr>
                <a:spLocks noChangeArrowheads="1"/>
              </p:cNvSpPr>
              <p:nvPr/>
            </p:nvSpPr>
            <p:spPr bwMode="auto">
              <a:xfrm rot="5999">
                <a:off x="217930" y="244633"/>
                <a:ext cx="295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93" name="Group 169"/>
            <p:cNvGrpSpPr>
              <a:grpSpLocks/>
            </p:cNvGrpSpPr>
            <p:nvPr/>
          </p:nvGrpSpPr>
          <p:grpSpPr bwMode="auto">
            <a:xfrm>
              <a:off x="227325" y="243289"/>
              <a:ext cx="1477" cy="1880"/>
              <a:chOff x="227325" y="243289"/>
              <a:chExt cx="1476" cy="1879"/>
            </a:xfrm>
          </p:grpSpPr>
          <p:sp>
            <p:nvSpPr>
              <p:cNvPr id="1194" name="Oval 170"/>
              <p:cNvSpPr>
                <a:spLocks noChangeArrowheads="1"/>
              </p:cNvSpPr>
              <p:nvPr/>
            </p:nvSpPr>
            <p:spPr bwMode="auto">
              <a:xfrm>
                <a:off x="227621" y="244041"/>
                <a:ext cx="1181" cy="1128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/>
            </p:nvSpPr>
            <p:spPr bwMode="auto">
              <a:xfrm>
                <a:off x="227522" y="24357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96" name="Oval 172"/>
              <p:cNvSpPr>
                <a:spLocks noChangeArrowheads="1"/>
              </p:cNvSpPr>
              <p:nvPr/>
            </p:nvSpPr>
            <p:spPr bwMode="auto">
              <a:xfrm>
                <a:off x="227325" y="243289"/>
                <a:ext cx="296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197" name="Group 173"/>
            <p:cNvGrpSpPr>
              <a:grpSpLocks/>
            </p:cNvGrpSpPr>
            <p:nvPr/>
          </p:nvGrpSpPr>
          <p:grpSpPr bwMode="auto">
            <a:xfrm>
              <a:off x="218325" y="244009"/>
              <a:ext cx="9018" cy="2267"/>
              <a:chOff x="218325" y="244009"/>
              <a:chExt cx="9018" cy="2267"/>
            </a:xfrm>
          </p:grpSpPr>
          <p:sp>
            <p:nvSpPr>
              <p:cNvPr id="1198" name="AutoShape 174"/>
              <p:cNvSpPr>
                <a:spLocks noChangeArrowheads="1"/>
              </p:cNvSpPr>
              <p:nvPr/>
            </p:nvSpPr>
            <p:spPr bwMode="auto">
              <a:xfrm>
                <a:off x="218325" y="244009"/>
                <a:ext cx="4646" cy="2267"/>
              </a:xfrm>
              <a:prstGeom prst="hexagon">
                <a:avLst>
                  <a:gd name="adj" fmla="val 5123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199" name="AutoShape 175"/>
              <p:cNvSpPr>
                <a:spLocks noChangeArrowheads="1"/>
              </p:cNvSpPr>
              <p:nvPr/>
            </p:nvSpPr>
            <p:spPr bwMode="auto">
              <a:xfrm>
                <a:off x="222698" y="244009"/>
                <a:ext cx="4645" cy="2267"/>
              </a:xfrm>
              <a:prstGeom prst="hexagon">
                <a:avLst>
                  <a:gd name="adj" fmla="val 51224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1200" name="Line 176"/>
            <p:cNvSpPr>
              <a:spLocks noChangeShapeType="1"/>
            </p:cNvSpPr>
            <p:nvPr/>
          </p:nvSpPr>
          <p:spPr bwMode="auto">
            <a:xfrm flipH="1">
              <a:off x="227325" y="24508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grpSp>
        <p:nvGrpSpPr>
          <p:cNvPr id="1201" name="Group 177"/>
          <p:cNvGrpSpPr>
            <a:grpSpLocks/>
          </p:cNvGrpSpPr>
          <p:nvPr/>
        </p:nvGrpSpPr>
        <p:grpSpPr bwMode="auto">
          <a:xfrm>
            <a:off x="2987824" y="6165304"/>
            <a:ext cx="906462" cy="184150"/>
            <a:chOff x="217463" y="243289"/>
            <a:chExt cx="11338" cy="2987"/>
          </a:xfrm>
        </p:grpSpPr>
        <p:grpSp>
          <p:nvGrpSpPr>
            <p:cNvPr id="1202" name="Group 178"/>
            <p:cNvGrpSpPr>
              <a:grpSpLocks/>
            </p:cNvGrpSpPr>
            <p:nvPr/>
          </p:nvGrpSpPr>
          <p:grpSpPr bwMode="auto">
            <a:xfrm rot="-6984000">
              <a:off x="217590" y="244640"/>
              <a:ext cx="591" cy="846"/>
              <a:chOff x="217635" y="244633"/>
              <a:chExt cx="590" cy="845"/>
            </a:xfrm>
          </p:grpSpPr>
          <p:sp>
            <p:nvSpPr>
              <p:cNvPr id="1203" name="Line 179"/>
              <p:cNvSpPr>
                <a:spLocks noChangeShapeType="1"/>
              </p:cNvSpPr>
              <p:nvPr/>
            </p:nvSpPr>
            <p:spPr bwMode="auto">
              <a:xfrm flipH="1">
                <a:off x="217635" y="244915"/>
                <a:ext cx="393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04" name="Oval 180"/>
              <p:cNvSpPr>
                <a:spLocks noChangeArrowheads="1"/>
              </p:cNvSpPr>
              <p:nvPr/>
            </p:nvSpPr>
            <p:spPr bwMode="auto">
              <a:xfrm rot="5999">
                <a:off x="217930" y="244633"/>
                <a:ext cx="295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205" name="Group 181"/>
            <p:cNvGrpSpPr>
              <a:grpSpLocks/>
            </p:cNvGrpSpPr>
            <p:nvPr/>
          </p:nvGrpSpPr>
          <p:grpSpPr bwMode="auto">
            <a:xfrm>
              <a:off x="227325" y="243289"/>
              <a:ext cx="1477" cy="1880"/>
              <a:chOff x="227325" y="243289"/>
              <a:chExt cx="1476" cy="1879"/>
            </a:xfrm>
          </p:grpSpPr>
          <p:sp>
            <p:nvSpPr>
              <p:cNvPr id="1206" name="Oval 182"/>
              <p:cNvSpPr>
                <a:spLocks noChangeArrowheads="1"/>
              </p:cNvSpPr>
              <p:nvPr/>
            </p:nvSpPr>
            <p:spPr bwMode="auto">
              <a:xfrm>
                <a:off x="227621" y="244041"/>
                <a:ext cx="1181" cy="1128"/>
              </a:xfrm>
              <a:prstGeom prst="ellipse">
                <a:avLst/>
              </a:prstGeom>
              <a:solidFill>
                <a:srgbClr val="3399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/>
            </p:nvSpPr>
            <p:spPr bwMode="auto">
              <a:xfrm>
                <a:off x="227522" y="243571"/>
                <a:ext cx="394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08" name="Oval 184"/>
              <p:cNvSpPr>
                <a:spLocks noChangeArrowheads="1"/>
              </p:cNvSpPr>
              <p:nvPr/>
            </p:nvSpPr>
            <p:spPr bwMode="auto">
              <a:xfrm>
                <a:off x="227325" y="243289"/>
                <a:ext cx="296" cy="282"/>
              </a:xfrm>
              <a:prstGeom prst="ellipse">
                <a:avLst/>
              </a:prstGeom>
              <a:solidFill>
                <a:srgbClr val="0000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1209" name="Group 185"/>
            <p:cNvGrpSpPr>
              <a:grpSpLocks/>
            </p:cNvGrpSpPr>
            <p:nvPr/>
          </p:nvGrpSpPr>
          <p:grpSpPr bwMode="auto">
            <a:xfrm>
              <a:off x="218325" y="244009"/>
              <a:ext cx="9018" cy="2267"/>
              <a:chOff x="218325" y="244009"/>
              <a:chExt cx="9018" cy="2267"/>
            </a:xfrm>
          </p:grpSpPr>
          <p:sp>
            <p:nvSpPr>
              <p:cNvPr id="1210" name="AutoShape 186"/>
              <p:cNvSpPr>
                <a:spLocks noChangeArrowheads="1"/>
              </p:cNvSpPr>
              <p:nvPr/>
            </p:nvSpPr>
            <p:spPr bwMode="auto">
              <a:xfrm>
                <a:off x="218325" y="244009"/>
                <a:ext cx="4646" cy="2267"/>
              </a:xfrm>
              <a:prstGeom prst="hexagon">
                <a:avLst>
                  <a:gd name="adj" fmla="val 51235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1211" name="AutoShape 187"/>
              <p:cNvSpPr>
                <a:spLocks noChangeArrowheads="1"/>
              </p:cNvSpPr>
              <p:nvPr/>
            </p:nvSpPr>
            <p:spPr bwMode="auto">
              <a:xfrm>
                <a:off x="222698" y="244009"/>
                <a:ext cx="4645" cy="2267"/>
              </a:xfrm>
              <a:prstGeom prst="hexagon">
                <a:avLst>
                  <a:gd name="adj" fmla="val 51224"/>
                  <a:gd name="vf" fmla="val 115470"/>
                </a:avLst>
              </a:prstGeom>
              <a:solidFill>
                <a:srgbClr val="00990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sp>
          <p:nvSpPr>
            <p:cNvPr id="1212" name="Line 188"/>
            <p:cNvSpPr>
              <a:spLocks noChangeShapeType="1"/>
            </p:cNvSpPr>
            <p:nvPr/>
          </p:nvSpPr>
          <p:spPr bwMode="auto">
            <a:xfrm flipH="1">
              <a:off x="227325" y="245089"/>
              <a:ext cx="5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</p:grpSp>
      <p:sp>
        <p:nvSpPr>
          <p:cNvPr id="275" name="ZoneTexte 274"/>
          <p:cNvSpPr txBox="1"/>
          <p:nvPr/>
        </p:nvSpPr>
        <p:spPr>
          <a:xfrm>
            <a:off x="4644008" y="57332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Molécules de maltose</a:t>
            </a:r>
            <a:endParaRPr lang="fr-BE" b="1" dirty="0"/>
          </a:p>
        </p:txBody>
      </p:sp>
      <p:grpSp>
        <p:nvGrpSpPr>
          <p:cNvPr id="276" name="Group 131"/>
          <p:cNvGrpSpPr>
            <a:grpSpLocks/>
          </p:cNvGrpSpPr>
          <p:nvPr/>
        </p:nvGrpSpPr>
        <p:grpSpPr bwMode="auto">
          <a:xfrm>
            <a:off x="7236296" y="5589240"/>
            <a:ext cx="936104" cy="792088"/>
            <a:chOff x="244785" y="202969"/>
            <a:chExt cx="5760" cy="5760"/>
          </a:xfrm>
        </p:grpSpPr>
        <p:grpSp>
          <p:nvGrpSpPr>
            <p:cNvPr id="277" name="Group 132"/>
            <p:cNvGrpSpPr>
              <a:grpSpLocks/>
            </p:cNvGrpSpPr>
            <p:nvPr/>
          </p:nvGrpSpPr>
          <p:grpSpPr bwMode="auto">
            <a:xfrm>
              <a:off x="244785" y="202969"/>
              <a:ext cx="5760" cy="5760"/>
              <a:chOff x="244785" y="202969"/>
              <a:chExt cx="5760" cy="5760"/>
            </a:xfrm>
          </p:grpSpPr>
          <p:sp>
            <p:nvSpPr>
              <p:cNvPr id="284" name="AutoShape 133"/>
              <p:cNvSpPr>
                <a:spLocks noChangeArrowheads="1"/>
              </p:cNvSpPr>
              <p:nvPr/>
            </p:nvSpPr>
            <p:spPr bwMode="auto">
              <a:xfrm rot="-13500000">
                <a:off x="244785" y="202969"/>
                <a:ext cx="5760" cy="5760"/>
              </a:xfrm>
              <a:custGeom>
                <a:avLst/>
                <a:gdLst>
                  <a:gd name="G0" fmla="sin 10800 -8847360"/>
                  <a:gd name="G1" fmla="cos 10800 -8847360"/>
                  <a:gd name="G2" fmla="sin 10800 2949120"/>
                  <a:gd name="G3" fmla="cos 10800 2949120"/>
                  <a:gd name="G4" fmla="+- G0 10800 0"/>
                  <a:gd name="G5" fmla="+- G1 10800 0"/>
                  <a:gd name="G6" fmla="+- G2 10800 0"/>
                  <a:gd name="G7" fmla="+- G3 10800 0"/>
                  <a:gd name="G8" fmla="+- 10800 0 0"/>
                  <a:gd name="G9" fmla="+/ G4 G6 2"/>
                  <a:gd name="G10" fmla="+/ G5 G7 2"/>
                  <a:gd name="T0" fmla="*/ 3163 w 21600"/>
                  <a:gd name="T1" fmla="*/ 3163 h 21600"/>
                  <a:gd name="T2" fmla="*/ 10799 w 21600"/>
                  <a:gd name="T3" fmla="*/ 10799 h 21600"/>
                  <a:gd name="T4" fmla="*/ 18436 w 21600"/>
                  <a:gd name="T5" fmla="*/ 18436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3163" y="3163"/>
                    </a:moveTo>
                    <a:cubicBezTo>
                      <a:pt x="1137" y="5188"/>
                      <a:pt x="0" y="7935"/>
                      <a:pt x="0" y="10799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3664" y="21600"/>
                      <a:pt x="16411" y="20462"/>
                      <a:pt x="18436" y="18436"/>
                    </a:cubicBezTo>
                    <a:close/>
                  </a:path>
                </a:pathLst>
              </a:custGeom>
              <a:solidFill>
                <a:srgbClr val="000080"/>
              </a:solidFill>
              <a:ln w="127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85" name="AutoShape 134"/>
              <p:cNvSpPr>
                <a:spLocks noChangeArrowheads="1"/>
              </p:cNvSpPr>
              <p:nvPr/>
            </p:nvSpPr>
            <p:spPr bwMode="auto">
              <a:xfrm rot="-2610000">
                <a:off x="246893" y="205057"/>
                <a:ext cx="1534" cy="1507"/>
              </a:xfrm>
              <a:prstGeom prst="rtTriangle">
                <a:avLst/>
              </a:prstGeom>
              <a:solidFill>
                <a:srgbClr val="000080"/>
              </a:solidFill>
              <a:ln w="0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  <p:grpSp>
          <p:nvGrpSpPr>
            <p:cNvPr id="278" name="Group 135"/>
            <p:cNvGrpSpPr>
              <a:grpSpLocks/>
            </p:cNvGrpSpPr>
            <p:nvPr/>
          </p:nvGrpSpPr>
          <p:grpSpPr bwMode="auto">
            <a:xfrm>
              <a:off x="245505" y="203869"/>
              <a:ext cx="1800" cy="1880"/>
              <a:chOff x="245505" y="203869"/>
              <a:chExt cx="1800" cy="1879"/>
            </a:xfrm>
          </p:grpSpPr>
          <p:sp>
            <p:nvSpPr>
              <p:cNvPr id="279" name="Oval 136"/>
              <p:cNvSpPr>
                <a:spLocks noChangeArrowheads="1"/>
              </p:cNvSpPr>
              <p:nvPr/>
            </p:nvSpPr>
            <p:spPr bwMode="auto">
              <a:xfrm>
                <a:off x="245805" y="204621"/>
                <a:ext cx="1200" cy="1128"/>
              </a:xfrm>
              <a:prstGeom prst="ellipse">
                <a:avLst/>
              </a:prstGeom>
              <a:solidFill>
                <a:srgbClr val="FFFFFF"/>
              </a:solidFill>
              <a:ln w="12700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80" name="Line 137"/>
              <p:cNvSpPr>
                <a:spLocks noChangeShapeType="1"/>
              </p:cNvSpPr>
              <p:nvPr/>
            </p:nvSpPr>
            <p:spPr bwMode="auto">
              <a:xfrm>
                <a:off x="245705" y="204151"/>
                <a:ext cx="400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81" name="Line 138"/>
              <p:cNvSpPr>
                <a:spLocks noChangeShapeType="1"/>
              </p:cNvSpPr>
              <p:nvPr/>
            </p:nvSpPr>
            <p:spPr bwMode="auto">
              <a:xfrm flipH="1">
                <a:off x="246705" y="204151"/>
                <a:ext cx="400" cy="5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82" name="Oval 139"/>
              <p:cNvSpPr>
                <a:spLocks noChangeArrowheads="1"/>
              </p:cNvSpPr>
              <p:nvPr/>
            </p:nvSpPr>
            <p:spPr bwMode="auto">
              <a:xfrm>
                <a:off x="245505" y="203869"/>
                <a:ext cx="300" cy="282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sp>
            <p:nvSpPr>
              <p:cNvPr id="283" name="Oval 140"/>
              <p:cNvSpPr>
                <a:spLocks noChangeArrowheads="1"/>
              </p:cNvSpPr>
              <p:nvPr/>
            </p:nvSpPr>
            <p:spPr bwMode="auto">
              <a:xfrm>
                <a:off x="247005" y="203869"/>
                <a:ext cx="300" cy="282"/>
              </a:xfrm>
              <a:prstGeom prst="ellipse">
                <a:avLst/>
              </a:prstGeom>
              <a:solidFill>
                <a:srgbClr val="FFFFFF"/>
              </a:solidFill>
              <a:ln w="31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</p:grpSp>
      </p:grpSp>
      <p:sp>
        <p:nvSpPr>
          <p:cNvPr id="286" name="ZoneTexte 285"/>
          <p:cNvSpPr txBox="1"/>
          <p:nvPr/>
        </p:nvSpPr>
        <p:spPr>
          <a:xfrm>
            <a:off x="6804248" y="436510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Amylase: intacte, elle ne sert qu’à accélérer la réaction</a:t>
            </a:r>
            <a:endParaRPr lang="fr-BE" dirty="0"/>
          </a:p>
        </p:txBody>
      </p:sp>
      <p:sp>
        <p:nvSpPr>
          <p:cNvPr id="287" name="ZoneTexte 286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…………………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288" name="ZoneTexte 287"/>
          <p:cNvSpPr txBox="1"/>
          <p:nvPr/>
        </p:nvSpPr>
        <p:spPr>
          <a:xfrm>
            <a:off x="899592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AMIDON</a:t>
            </a:r>
            <a:endParaRPr lang="fr-BE" sz="2400" b="1" dirty="0"/>
          </a:p>
        </p:txBody>
      </p:sp>
      <p:sp>
        <p:nvSpPr>
          <p:cNvPr id="289" name="ZoneTexte 288"/>
          <p:cNvSpPr txBox="1"/>
          <p:nvPr/>
        </p:nvSpPr>
        <p:spPr>
          <a:xfrm>
            <a:off x="4067944" y="21328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AMYLASE</a:t>
            </a:r>
            <a:endParaRPr lang="fr-BE" sz="2400" b="1" dirty="0"/>
          </a:p>
        </p:txBody>
      </p:sp>
      <p:sp>
        <p:nvSpPr>
          <p:cNvPr id="290" name="ZoneTexte 289"/>
          <p:cNvSpPr txBox="1"/>
          <p:nvPr/>
        </p:nvSpPr>
        <p:spPr>
          <a:xfrm>
            <a:off x="2987824" y="33569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291" name="ZoneTexte 290"/>
          <p:cNvSpPr txBox="1"/>
          <p:nvPr/>
        </p:nvSpPr>
        <p:spPr>
          <a:xfrm>
            <a:off x="5652120" y="32849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MALTOSE</a:t>
            </a:r>
            <a:endParaRPr lang="fr-BE" sz="2400" b="1" dirty="0"/>
          </a:p>
        </p:txBody>
      </p:sp>
      <p:sp>
        <p:nvSpPr>
          <p:cNvPr id="292" name="Flèche courbée vers la gauche 291">
            <a:hlinkClick r:id="rId2" action="ppaction://hlinksldjump"/>
          </p:cNvPr>
          <p:cNvSpPr/>
          <p:nvPr/>
        </p:nvSpPr>
        <p:spPr>
          <a:xfrm>
            <a:off x="8120148" y="5477720"/>
            <a:ext cx="971600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214" grpId="0"/>
      <p:bldP spid="226" grpId="0" animBg="1"/>
      <p:bldP spid="275" grpId="0"/>
      <p:bldP spid="286" grpId="0"/>
      <p:bldP spid="287" grpId="0" animBg="1"/>
      <p:bldP spid="288" grpId="0"/>
      <p:bldP spid="289" grpId="0"/>
      <p:bldP spid="290" grpId="0"/>
      <p:bldP spid="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Dans l’estomac: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14798"/>
          </a:xfrm>
        </p:spPr>
        <p:txBody>
          <a:bodyPr>
            <a:normAutofit/>
          </a:bodyPr>
          <a:lstStyle/>
          <a:p>
            <a:r>
              <a:rPr lang="fr-BE" sz="2800" dirty="0" smtClean="0"/>
              <a:t>Les parois de l’estomac sécrètent du suc gastrique </a:t>
            </a:r>
          </a:p>
          <a:p>
            <a:r>
              <a:rPr lang="fr-BE" sz="2800" dirty="0" smtClean="0"/>
              <a:t>Le suc gastrique contient une enzymes : La protéase gastrique.</a:t>
            </a:r>
            <a:endParaRPr lang="fr-BE" sz="2800" dirty="0"/>
          </a:p>
        </p:txBody>
      </p:sp>
      <p:pic>
        <p:nvPicPr>
          <p:cNvPr id="30722" name="Picture 2" descr="http://musibiol.net/biologie/cours/digest/chimiq/prote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552728" cy="236079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55576" y="544522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La protéase décompose les protides </a:t>
            </a:r>
            <a:endParaRPr lang="fr-BE" sz="2400" dirty="0"/>
          </a:p>
        </p:txBody>
      </p:sp>
      <p:sp>
        <p:nvSpPr>
          <p:cNvPr id="6" name="Flèche courbée vers la gauche 5">
            <a:hlinkClick r:id="rId3" action="ppaction://hlinksldjump"/>
          </p:cNvPr>
          <p:cNvSpPr/>
          <p:nvPr/>
        </p:nvSpPr>
        <p:spPr>
          <a:xfrm>
            <a:off x="7884368" y="5013176"/>
            <a:ext cx="864096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1484784"/>
            <a:ext cx="8352928" cy="31700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/>
              <a:t>Réaction:</a:t>
            </a:r>
          </a:p>
          <a:p>
            <a:pPr algn="ctr"/>
            <a:r>
              <a:rPr lang="fr-BE" sz="4000" dirty="0" smtClean="0"/>
              <a:t>       ………………</a:t>
            </a:r>
          </a:p>
          <a:p>
            <a:pPr algn="ctr"/>
            <a:endParaRPr lang="fr-BE" sz="4000" dirty="0" smtClean="0"/>
          </a:p>
          <a:p>
            <a:pPr algn="ctr"/>
            <a:r>
              <a:rPr lang="fr-BE" sz="4000" dirty="0" smtClean="0"/>
              <a:t>………… + …………</a:t>
            </a:r>
            <a:r>
              <a:rPr lang="fr-BE" sz="4000" dirty="0" smtClean="0">
                <a:sym typeface="Wingdings" pitchFamily="2" charset="2"/>
              </a:rPr>
              <a:t>…………………</a:t>
            </a:r>
            <a:endParaRPr lang="fr-BE" sz="4000" dirty="0" smtClean="0"/>
          </a:p>
          <a:p>
            <a:pPr algn="ctr"/>
            <a:endParaRPr lang="fr-BE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PROTEINES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EAU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139952" y="20608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PROTEASE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508104" y="32849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POLYPEPTIDES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foie et la </a:t>
            </a:r>
            <a:r>
              <a:rPr lang="fr-BE" dirty="0" err="1" smtClean="0"/>
              <a:t>vesicule</a:t>
            </a:r>
            <a:r>
              <a:rPr lang="fr-BE" dirty="0" smtClean="0"/>
              <a:t> biliaire: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54758"/>
          </a:xfrm>
        </p:spPr>
        <p:txBody>
          <a:bodyPr/>
          <a:lstStyle/>
          <a:p>
            <a:r>
              <a:rPr lang="fr-BE" dirty="0" smtClean="0"/>
              <a:t>La vésicule biliaire sécrète de la bile qui sera conduit vers la duodénum(intestin grêle)</a:t>
            </a:r>
            <a:endParaRPr lang="fr-BE" dirty="0"/>
          </a:p>
        </p:txBody>
      </p:sp>
      <p:pic>
        <p:nvPicPr>
          <p:cNvPr id="29698" name="Picture 2" descr="http://www.reliablecancertherapies.com/sites/default/files/resize/news/gallblader_cancer_frans-400x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36912"/>
            <a:ext cx="4752528" cy="3849549"/>
          </a:xfrm>
          <a:prstGeom prst="rect">
            <a:avLst/>
          </a:prstGeom>
          <a:noFill/>
        </p:spPr>
      </p:pic>
      <p:pic>
        <p:nvPicPr>
          <p:cNvPr id="29700" name="Picture 4" descr="http://musibiol.net/biologie/cours/digest/chimiq/bi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8394471" cy="302433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55576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La bile ne décompose pas les lipides, elle émulsionne</a:t>
            </a:r>
          </a:p>
          <a:p>
            <a:pPr algn="ctr"/>
            <a:r>
              <a:rPr lang="fr-BE" sz="2400" dirty="0" smtClean="0">
                <a:sym typeface="Wingdings" pitchFamily="2" charset="2"/>
              </a:rPr>
              <a:t> Sépare en fines gouttelettes.</a:t>
            </a:r>
            <a:r>
              <a:rPr lang="fr-BE" sz="2400" dirty="0" smtClean="0"/>
              <a:t> </a:t>
            </a:r>
            <a:endParaRPr lang="fr-BE" sz="2400" dirty="0"/>
          </a:p>
        </p:txBody>
      </p:sp>
      <p:sp>
        <p:nvSpPr>
          <p:cNvPr id="7" name="Flèche courbée vers la gauche 6">
            <a:hlinkClick r:id="rId4" action="ppaction://hlinksldjump"/>
          </p:cNvPr>
          <p:cNvSpPr/>
          <p:nvPr/>
        </p:nvSpPr>
        <p:spPr>
          <a:xfrm>
            <a:off x="7884368" y="5229200"/>
            <a:ext cx="1008112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pancréas: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/>
          </a:bodyPr>
          <a:lstStyle/>
          <a:p>
            <a:r>
              <a:rPr lang="fr-BE" dirty="0" smtClean="0"/>
              <a:t>Le pancréas sécrète du suc pancréatique.</a:t>
            </a:r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Le suc contient plusieurs enzymes:</a:t>
            </a:r>
          </a:p>
          <a:p>
            <a:pPr lvl="3"/>
            <a:r>
              <a:rPr lang="fr-BE" dirty="0" smtClean="0"/>
              <a:t>Protéase pancréatique </a:t>
            </a:r>
            <a:r>
              <a:rPr lang="fr-BE" dirty="0" smtClean="0">
                <a:sym typeface="Wingdings" pitchFamily="2" charset="2"/>
              </a:rPr>
              <a:t> décompose les protides</a:t>
            </a:r>
          </a:p>
          <a:p>
            <a:pPr lvl="3"/>
            <a:r>
              <a:rPr lang="fr-BE" dirty="0" smtClean="0">
                <a:sym typeface="Wingdings" pitchFamily="2" charset="2"/>
              </a:rPr>
              <a:t>Amylase pancréatique   décompose les glucides</a:t>
            </a:r>
          </a:p>
          <a:p>
            <a:pPr lvl="3"/>
            <a:r>
              <a:rPr lang="fr-BE" dirty="0" smtClean="0">
                <a:sym typeface="Wingdings" pitchFamily="2" charset="2"/>
              </a:rPr>
              <a:t>Lipase pancréatique      décompose les lipides</a:t>
            </a:r>
            <a:endParaRPr lang="fr-BE" dirty="0" smtClean="0"/>
          </a:p>
          <a:p>
            <a:endParaRPr lang="fr-BE" dirty="0"/>
          </a:p>
        </p:txBody>
      </p:sp>
      <p:pic>
        <p:nvPicPr>
          <p:cNvPr id="28674" name="Picture 2" descr="http://vulgariz.com/wp-content/uploads/2009/05/cancer-pancr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3914800" cy="292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665</Words>
  <Application>Microsoft Office PowerPoint</Application>
  <PresentationFormat>Affichage à l'écran (4:3)</PresentationFormat>
  <Paragraphs>204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Promenade</vt:lpstr>
      <vt:lpstr>DECOMPOSITION DES ALIMENTS.</vt:lpstr>
      <vt:lpstr>La composition des aliments</vt:lpstr>
      <vt:lpstr>Qu’est ce qu’une hydrolyse?</vt:lpstr>
      <vt:lpstr>Les glandes digestives et leurs sécrétions</vt:lpstr>
      <vt:lpstr>Dans la bouche:</vt:lpstr>
      <vt:lpstr>Hydrolyse de l’Amidon:</vt:lpstr>
      <vt:lpstr>Dans l’estomac:</vt:lpstr>
      <vt:lpstr>Le foie et la vesicule biliaire:</vt:lpstr>
      <vt:lpstr>Le pancréas:</vt:lpstr>
      <vt:lpstr>Protéase pancréatique  décompose les protides </vt:lpstr>
      <vt:lpstr>Amylase pancréatique   décompose les glucides </vt:lpstr>
      <vt:lpstr>Lipase pancréatique      décompose les lipides</vt:lpstr>
      <vt:lpstr>Dans l’instetin grele:</vt:lpstr>
      <vt:lpstr>Protéase intestinale  décompose les protides</vt:lpstr>
      <vt:lpstr>Amylase intestinale   décompose les glucides </vt:lpstr>
      <vt:lpstr>Diapositive 16</vt:lpstr>
      <vt:lpstr>Lipase intestinale      décompose les lipides</vt:lpstr>
      <vt:lpstr>Tableau recapitulatif de la chimie de la digestion</vt:lpstr>
      <vt:lpstr>exercice</vt:lpstr>
      <vt:lpstr>Récapitulatif.</vt:lpstr>
      <vt:lpstr>Récapitulatif  GLUCIDES</vt:lpstr>
      <vt:lpstr>Récapitulatif  PROTIDES</vt:lpstr>
      <vt:lpstr>Récapitulatif  LIPIDES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 DES ALIMENTS.</dc:title>
  <dc:creator>Dustin Hayot</dc:creator>
  <cp:lastModifiedBy>Hayot</cp:lastModifiedBy>
  <cp:revision>25</cp:revision>
  <dcterms:created xsi:type="dcterms:W3CDTF">2012-11-07T15:55:59Z</dcterms:created>
  <dcterms:modified xsi:type="dcterms:W3CDTF">2012-12-03T11:49:39Z</dcterms:modified>
</cp:coreProperties>
</file>