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63" r:id="rId16"/>
    <p:sldId id="26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D57C-5D12-46CA-89C5-0FD93BD30193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A67B7-E811-4805-B934-2405CAA16D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965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1CA3-661C-4432-8E27-01D4BD954F19}" type="datetimeFigureOut">
              <a:rPr lang="fr-BE" smtClean="0"/>
              <a:t>15-04-18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2A54-C2FF-41C5-95EB-F3342B548BBE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lezebre.lu/images/danger-electrique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shema+d+un+s%C3%A8che+cheveux&amp;source=images&amp;cd=&amp;cad=rja&amp;docid=kHR5hyZbgQ9PpM&amp;tbnid=zRKyikCQbCFSKM:&amp;ved=0CAUQjRw&amp;url=http://mines2010-31.wikispaces.com/Travail&amp;ei=nU2JUbG9FsGf0QX-u4GoAQ&amp;bvm=bv.45960087,bs.1,d.d2k&amp;psig=AFQjCNFgtbsAstiy0mN933S5ZCcsGfzcRw&amp;ust=136803906565340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be/url?sa=i&amp;rct=j&amp;q=circuit+electrique&amp;source=images&amp;cd=&amp;cad=rja&amp;docid=YdB7R2i8MqNBiM&amp;tbnid=oL6OV-Yk4ZsoVM:&amp;ved=0CAUQjRw&amp;url=http://lewebpedagogique.com/vallejo/cours-de-5ieme/chapitre-1-le-circuit-electrique/&amp;ei=ASaJUeTULK770gXvtYGwBw&amp;bvm=bv.45960087,d.d2k&amp;psig=AFQjCNFWC_d_vr9_IoJDQQMKgM7tQi1BLw&amp;ust=13680290116999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be/url?sa=i&amp;rct=j&amp;q=circuit+electrique&amp;source=images&amp;cd=&amp;cad=rja&amp;docid=YdB7R2i8MqNBiM&amp;tbnid=oL6OV-Yk4ZsoVM:&amp;ved=0CAUQjRw&amp;url=http://lewebpedagogique.com/vallejo/cours-de-5ieme/chapitre-1-le-circuit-electrique/&amp;ei=ASaJUeTULK770gXvtYGwBw&amp;bvm=bv.45960087,d.d2k&amp;psig=AFQjCNFWC_d_vr9_IoJDQQMKgM7tQi1BLw&amp;ust=13680290116999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be/url?sa=i&amp;rct=j&amp;q=circuit+electrique&amp;source=images&amp;cd=&amp;cad=rja&amp;docid=YdB7R2i8MqNBiM&amp;tbnid=oL6OV-Yk4ZsoVM:&amp;ved=0CAUQjRw&amp;url=http://lewebpedagogique.com/vallejo/cours-de-5ieme/chapitre-1-le-circuit-electrique/&amp;ei=ASaJUeTULK770gXvtYGwBw&amp;bvm=bv.45960087,d.d2k&amp;psig=AFQjCNFWC_d_vr9_IoJDQQMKgM7tQi1BLw&amp;ust=136802901169993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be/url?sa=i&amp;rct=j&amp;q=circuit+electrique&amp;source=images&amp;cd=&amp;cad=rja&amp;docid=YdB7R2i8MqNBiM&amp;tbnid=oL6OV-Yk4ZsoVM:&amp;ved=0CAUQjRw&amp;url=http://lewebpedagogique.com/vallejo/cours-de-5ieme/chapitre-1-le-circuit-electrique/&amp;ei=ASaJUeTULK770gXvtYGwBw&amp;bvm=bv.45960087,d.d2k&amp;psig=AFQjCNFWC_d_vr9_IoJDQQMKgM7tQi1BLw&amp;ust=136802901169993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812" y="1128712"/>
            <a:ext cx="7314579" cy="165221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7639"/>
              </a:avLst>
            </a:prstTxWarp>
          </a:bodyPr>
          <a:lstStyle/>
          <a:p>
            <a:pPr algn="ctr" rtl="0"/>
            <a:r>
              <a:rPr lang="fr-BE" sz="48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/>
              </a:rPr>
              <a:t>Thème 10: éclairons notre lanterne!</a:t>
            </a:r>
            <a:endParaRPr lang="fr-BE" sz="48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/>
            </a:endParaRPr>
          </a:p>
        </p:txBody>
      </p:sp>
      <p:pic>
        <p:nvPicPr>
          <p:cNvPr id="1027" name="Picture 3" descr="http://www.lezebre.lu/images/danger-electrique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43808" y="2852936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différentes centrales électriques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8229600" cy="676672"/>
          </a:xfrm>
        </p:spPr>
        <p:txBody>
          <a:bodyPr/>
          <a:lstStyle/>
          <a:p>
            <a:r>
              <a:rPr lang="fr-BE" dirty="0" smtClean="0"/>
              <a:t>La centrale hydraulique</a:t>
            </a:r>
            <a:endParaRPr lang="fr-BE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126523"/>
              </p:ext>
            </p:extLst>
          </p:nvPr>
        </p:nvGraphicFramePr>
        <p:xfrm>
          <a:off x="1547664" y="19888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B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C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D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E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fr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47664" y="235750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771800" y="235750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4003923" y="235750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5220072" y="2357732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6444208" y="2357732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1775677" y="3823101"/>
            <a:ext cx="136815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400" b="1" dirty="0" smtClean="0"/>
              <a:t>Eau</a:t>
            </a:r>
            <a:endParaRPr lang="fr-BE" sz="1400" b="1" dirty="0"/>
          </a:p>
        </p:txBody>
      </p:sp>
      <p:sp>
        <p:nvSpPr>
          <p:cNvPr id="14" name="Ellipse 13"/>
          <p:cNvSpPr/>
          <p:nvPr/>
        </p:nvSpPr>
        <p:spPr>
          <a:xfrm>
            <a:off x="3803886" y="3860764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400" b="1" dirty="0" smtClean="0"/>
              <a:t>Turbines </a:t>
            </a:r>
            <a:endParaRPr lang="fr-BE" sz="14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143829" y="4174457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228059" y="4199822"/>
            <a:ext cx="5375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765632" y="3875786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200" b="1" dirty="0" smtClean="0"/>
              <a:t>alternateurs</a:t>
            </a:r>
            <a:endParaRPr lang="fr-BE" sz="12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192965" y="4180142"/>
            <a:ext cx="5375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55776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MECANIQUE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668753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MECANIQUE</a:t>
            </a:r>
            <a:endParaRPr lang="fr-BE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633659" y="463075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ELECTRIQUE</a:t>
            </a:r>
            <a:endParaRPr lang="fr-BE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650498" y="529191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Attention sur chaque transformateur les pertes en énergie thermique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différentes centrales électriques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8229600" cy="604664"/>
          </a:xfrm>
        </p:spPr>
        <p:txBody>
          <a:bodyPr/>
          <a:lstStyle/>
          <a:p>
            <a:r>
              <a:rPr lang="fr-BE" dirty="0" smtClean="0"/>
              <a:t>La centrale nucléaire</a:t>
            </a:r>
            <a:endParaRPr lang="fr-BE" dirty="0"/>
          </a:p>
        </p:txBody>
      </p:sp>
      <p:pic>
        <p:nvPicPr>
          <p:cNvPr id="5122" name="Picture 2" descr="centrale nucléa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704856" cy="41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9" y="508518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IDEM CENTRALE THERMIQUE LE COMBUSTIBLE EST ICI DE L’URANIUM 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054" y="332656"/>
            <a:ext cx="7704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Une </a:t>
            </a:r>
            <a:r>
              <a:rPr lang="fr-FR" sz="2800" dirty="0"/>
              <a:t>centrale électrique produit de l'électricité au départ de: </a:t>
            </a:r>
            <a:endParaRPr lang="fr-BE" sz="2800" dirty="0"/>
          </a:p>
          <a:p>
            <a:r>
              <a:rPr lang="fr-FR" sz="2800" dirty="0" smtClean="0"/>
              <a:t>-</a:t>
            </a:r>
            <a:r>
              <a:rPr lang="fr-FR" sz="2800" b="1" dirty="0" smtClean="0">
                <a:solidFill>
                  <a:srgbClr val="FF0000"/>
                </a:solidFill>
              </a:rPr>
              <a:t>PETROLE</a:t>
            </a:r>
            <a:endParaRPr lang="fr-BE" sz="2800" b="1" dirty="0">
              <a:solidFill>
                <a:srgbClr val="FF0000"/>
              </a:solidFill>
            </a:endParaRPr>
          </a:p>
          <a:p>
            <a:r>
              <a:rPr lang="fr-FR" sz="2800" b="1" dirty="0" smtClean="0">
                <a:solidFill>
                  <a:srgbClr val="FF0000"/>
                </a:solidFill>
              </a:rPr>
              <a:t>-GAZ</a:t>
            </a:r>
            <a:endParaRPr lang="fr-BE" sz="2800" b="1" dirty="0">
              <a:solidFill>
                <a:srgbClr val="FF0000"/>
              </a:solidFill>
            </a:endParaRPr>
          </a:p>
          <a:p>
            <a:r>
              <a:rPr lang="fr-FR" sz="2800" b="1" dirty="0" smtClean="0">
                <a:solidFill>
                  <a:srgbClr val="FF0000"/>
                </a:solidFill>
              </a:rPr>
              <a:t>-CHARBON</a:t>
            </a:r>
            <a:endParaRPr lang="fr-BE" sz="2800" b="1" dirty="0">
              <a:solidFill>
                <a:srgbClr val="FF0000"/>
              </a:solidFill>
            </a:endParaRPr>
          </a:p>
          <a:p>
            <a:r>
              <a:rPr lang="fr-FR" sz="2800" b="1" dirty="0" smtClean="0">
                <a:solidFill>
                  <a:srgbClr val="FF0000"/>
                </a:solidFill>
              </a:rPr>
              <a:t>-EAU</a:t>
            </a:r>
            <a:endParaRPr lang="fr-BE" sz="2800" b="1" dirty="0">
              <a:solidFill>
                <a:srgbClr val="FF0000"/>
              </a:solidFill>
            </a:endParaRPr>
          </a:p>
          <a:p>
            <a:r>
              <a:rPr lang="fr-FR" sz="2800" b="1" dirty="0" smtClean="0">
                <a:solidFill>
                  <a:srgbClr val="FF0000"/>
                </a:solidFill>
              </a:rPr>
              <a:t>-URANIUM </a:t>
            </a:r>
          </a:p>
          <a:p>
            <a:endParaRPr lang="fr-BE" sz="2800" dirty="0"/>
          </a:p>
          <a:p>
            <a:r>
              <a:rPr lang="fr-FR" sz="2800" dirty="0" smtClean="0"/>
              <a:t>Les </a:t>
            </a:r>
            <a:r>
              <a:rPr lang="fr-FR" sz="2800" dirty="0"/>
              <a:t>vrais réservoirs ne sont donc pas les centrales mais: </a:t>
            </a:r>
            <a:endParaRPr lang="fr-FR" sz="2800" dirty="0" smtClean="0"/>
          </a:p>
          <a:p>
            <a:r>
              <a:rPr lang="fr-FR" sz="2800" b="1" dirty="0" smtClean="0">
                <a:solidFill>
                  <a:srgbClr val="FF0000"/>
                </a:solidFill>
              </a:rPr>
              <a:t>LES SOURCES OU COMBUSTIBLES UTILISEES DANS CES CENTRALES!</a:t>
            </a:r>
          </a:p>
          <a:p>
            <a:endParaRPr lang="fr-FR" sz="2800" dirty="0"/>
          </a:p>
          <a:p>
            <a:r>
              <a:rPr lang="fr-FR" sz="2800" dirty="0" smtClean="0"/>
              <a:t>Ces </a:t>
            </a:r>
            <a:r>
              <a:rPr lang="fr-FR" sz="2800" dirty="0"/>
              <a:t>réservoirs sont donc des </a:t>
            </a:r>
            <a:r>
              <a:rPr lang="fr-FR" sz="2800" b="1" i="1" dirty="0"/>
              <a:t>sources d'énergie.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40402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différentes centrales électriques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229600" cy="604664"/>
          </a:xfrm>
        </p:spPr>
        <p:txBody>
          <a:bodyPr/>
          <a:lstStyle/>
          <a:p>
            <a:r>
              <a:rPr lang="fr-BE" dirty="0" smtClean="0"/>
              <a:t>Les éoliennes</a:t>
            </a:r>
            <a:endParaRPr lang="fr-BE" dirty="0"/>
          </a:p>
        </p:txBody>
      </p:sp>
      <p:pic>
        <p:nvPicPr>
          <p:cNvPr id="6146" name="Picture 2" descr="RÃ©sultat de recherche d'images pour &quot;Ã©olienne schÃ©m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5288707" cy="342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475656" y="4630755"/>
            <a:ext cx="136815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400" b="1" dirty="0" smtClean="0"/>
              <a:t>VENT</a:t>
            </a:r>
            <a:endParaRPr lang="fr-BE" sz="1400" b="1" dirty="0"/>
          </a:p>
        </p:txBody>
      </p:sp>
      <p:sp>
        <p:nvSpPr>
          <p:cNvPr id="6" name="Ellipse 5"/>
          <p:cNvSpPr/>
          <p:nvPr/>
        </p:nvSpPr>
        <p:spPr>
          <a:xfrm>
            <a:off x="3503865" y="4668418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400" b="1" dirty="0" smtClean="0"/>
              <a:t>PALES</a:t>
            </a:r>
            <a:r>
              <a:rPr lang="fr-BE" sz="1400" b="1" dirty="0" smtClean="0"/>
              <a:t> </a:t>
            </a:r>
            <a:endParaRPr lang="fr-BE" sz="14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843808" y="4982111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928038" y="5007476"/>
            <a:ext cx="5375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465611" y="4683440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200" b="1" dirty="0" smtClean="0"/>
              <a:t>alternateur</a:t>
            </a:r>
            <a:endParaRPr lang="fr-BE" sz="12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892944" y="4987796"/>
            <a:ext cx="5375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255755" y="546079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MECANIQUE</a:t>
            </a:r>
            <a:endParaRPr lang="fr-BE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368732" y="546079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MECANIQUE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333638" y="543840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ELECTRIQUE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350477" y="609957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Attention sur chaque transformateur les pertes en énergie thermique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BE" dirty="0" smtClean="0"/>
              <a:t>Exercice:</a:t>
            </a:r>
            <a:endParaRPr lang="fr-BE" dirty="0"/>
          </a:p>
        </p:txBody>
      </p:sp>
      <p:pic>
        <p:nvPicPr>
          <p:cNvPr id="7170" name="il_fi" descr="voile_dyna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286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3573016"/>
            <a:ext cx="487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MODELE « TRANSFERT </a:t>
            </a:r>
            <a:r>
              <a:rPr lang="fr-FR" dirty="0" smtClean="0"/>
              <a:t>D’ENERGIE (MIN 7BULLES)</a:t>
            </a:r>
            <a:r>
              <a:rPr lang="fr-FR" dirty="0"/>
              <a:t> </a:t>
            </a:r>
            <a:endParaRPr lang="fr-BE" dirty="0"/>
          </a:p>
        </p:txBody>
      </p:sp>
      <p:sp>
        <p:nvSpPr>
          <p:cNvPr id="6" name="Ellipse 5"/>
          <p:cNvSpPr/>
          <p:nvPr/>
        </p:nvSpPr>
        <p:spPr>
          <a:xfrm>
            <a:off x="70452" y="4187698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NUTRIMENTS</a:t>
            </a:r>
            <a:endParaRPr lang="fr-BE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511660" y="4494939"/>
            <a:ext cx="5400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2051720" y="4149080"/>
            <a:ext cx="136815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400" b="1" dirty="0" smtClean="0"/>
              <a:t>MUSCLES</a:t>
            </a:r>
            <a:endParaRPr lang="fr-BE" sz="1400" b="1" dirty="0"/>
          </a:p>
        </p:txBody>
      </p:sp>
      <p:sp>
        <p:nvSpPr>
          <p:cNvPr id="9" name="Ellipse 8"/>
          <p:cNvSpPr/>
          <p:nvPr/>
        </p:nvSpPr>
        <p:spPr>
          <a:xfrm>
            <a:off x="4079929" y="4192356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400" b="1" dirty="0" smtClean="0"/>
              <a:t>PEDALIER</a:t>
            </a:r>
            <a:endParaRPr lang="fr-BE" sz="14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419872" y="4506049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504102" y="4531414"/>
            <a:ext cx="5375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6041675" y="4207378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smtClean="0"/>
              <a:t>ROUES</a:t>
            </a:r>
            <a:endParaRPr lang="fr-BE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469008" y="4511734"/>
            <a:ext cx="5375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7982432" y="4223973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050" b="1" dirty="0" smtClean="0"/>
              <a:t>DYNAMO = ALTERNATEUR</a:t>
            </a:r>
            <a:endParaRPr lang="fr-BE" sz="105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8683615" y="4873749"/>
            <a:ext cx="0" cy="71549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7971528" y="5589240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600" b="1" dirty="0" smtClean="0"/>
              <a:t>LAMPE</a:t>
            </a:r>
            <a:endParaRPr lang="fr-BE" sz="1600" b="1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7164288" y="5913276"/>
            <a:ext cx="8072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5772887" y="5589240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200" b="1" dirty="0" smtClean="0"/>
              <a:t>ROUTE ESPACE AMBIANT</a:t>
            </a:r>
            <a:endParaRPr lang="fr-BE" sz="12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21507" y="487374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CHIMIQUE</a:t>
            </a:r>
            <a:endParaRPr lang="fr-BE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735796" y="486494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MECANIQUE</a:t>
            </a:r>
            <a:endParaRPr lang="fr-BE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819710" y="48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MECANIQUE</a:t>
            </a:r>
            <a:endParaRPr lang="fr-BE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753761" y="48894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MECANIQUE</a:t>
            </a:r>
            <a:endParaRPr lang="fr-BE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6739816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LUMINEUSE</a:t>
            </a:r>
            <a:endParaRPr lang="fr-BE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022803" y="521504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ELECTRIQUE</a:t>
            </a:r>
            <a:endParaRPr lang="fr-BE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43508" y="6342967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Attention sur chaque transformateur les pertes en énergie thermique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8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u="sng" dirty="0" smtClean="0"/>
              <a:t>Autre exemple: modèle transfert d’énergie pour un sèche-cheveux.</a:t>
            </a:r>
            <a:endParaRPr lang="fr-BE" b="1" u="sng" dirty="0"/>
          </a:p>
        </p:txBody>
      </p:sp>
      <p:pic>
        <p:nvPicPr>
          <p:cNvPr id="17410" name="Picture 2" descr="http://mines2010-31.wikispaces.com/file/view/croquis_seche_cheveux.jpg/142237955/800x456/croquis_seche_cheveu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424936" cy="4805515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683568" y="5013176"/>
            <a:ext cx="2448272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Prise de courant électrique</a:t>
            </a:r>
            <a:endParaRPr lang="fr-BE" b="1" dirty="0"/>
          </a:p>
        </p:txBody>
      </p:sp>
      <p:sp>
        <p:nvSpPr>
          <p:cNvPr id="6" name="Ellipse 5"/>
          <p:cNvSpPr/>
          <p:nvPr/>
        </p:nvSpPr>
        <p:spPr>
          <a:xfrm>
            <a:off x="6695728" y="4725144"/>
            <a:ext cx="2448272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Espace ambiant ex: salle de bain </a:t>
            </a:r>
            <a:endParaRPr lang="fr-BE" b="1" dirty="0"/>
          </a:p>
        </p:txBody>
      </p:sp>
      <p:sp>
        <p:nvSpPr>
          <p:cNvPr id="7" name="Ellipse 6"/>
          <p:cNvSpPr/>
          <p:nvPr/>
        </p:nvSpPr>
        <p:spPr>
          <a:xfrm>
            <a:off x="4283968" y="3789040"/>
            <a:ext cx="2448272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Elément chauffant</a:t>
            </a:r>
            <a:endParaRPr lang="fr-BE" b="1" dirty="0"/>
          </a:p>
        </p:txBody>
      </p:sp>
      <p:sp>
        <p:nvSpPr>
          <p:cNvPr id="8" name="Ellipse 7"/>
          <p:cNvSpPr/>
          <p:nvPr/>
        </p:nvSpPr>
        <p:spPr>
          <a:xfrm>
            <a:off x="4211960" y="5705872"/>
            <a:ext cx="2448272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Moteur avec hélice</a:t>
            </a:r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9" dur="123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0" dur="1230" decel="100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2" dur="1230" decel="100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u="sng" dirty="0" smtClean="0"/>
              <a:t>Autre exemple: modèle transfert d’énergie pour un sèche-cheveux.</a:t>
            </a:r>
            <a:endParaRPr lang="fr-BE" dirty="0"/>
          </a:p>
        </p:txBody>
      </p:sp>
      <p:sp>
        <p:nvSpPr>
          <p:cNvPr id="4" name="Ellipse 3"/>
          <p:cNvSpPr/>
          <p:nvPr/>
        </p:nvSpPr>
        <p:spPr>
          <a:xfrm>
            <a:off x="251520" y="3429000"/>
            <a:ext cx="2448272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Prise de courant électrique</a:t>
            </a:r>
            <a:endParaRPr lang="fr-BE" b="1" dirty="0"/>
          </a:p>
        </p:txBody>
      </p:sp>
      <p:sp>
        <p:nvSpPr>
          <p:cNvPr id="5" name="Ellipse 4"/>
          <p:cNvSpPr/>
          <p:nvPr/>
        </p:nvSpPr>
        <p:spPr>
          <a:xfrm>
            <a:off x="6444208" y="3429000"/>
            <a:ext cx="2448272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Espace ambiant ex: salle de bain </a:t>
            </a:r>
            <a:endParaRPr lang="fr-BE" b="1" dirty="0"/>
          </a:p>
        </p:txBody>
      </p:sp>
      <p:sp>
        <p:nvSpPr>
          <p:cNvPr id="6" name="Ellipse 5"/>
          <p:cNvSpPr/>
          <p:nvPr/>
        </p:nvSpPr>
        <p:spPr>
          <a:xfrm>
            <a:off x="3563888" y="2204864"/>
            <a:ext cx="2448272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Elément chauffant</a:t>
            </a:r>
            <a:endParaRPr lang="fr-BE" b="1" dirty="0"/>
          </a:p>
        </p:txBody>
      </p:sp>
      <p:sp>
        <p:nvSpPr>
          <p:cNvPr id="7" name="Ellipse 6"/>
          <p:cNvSpPr/>
          <p:nvPr/>
        </p:nvSpPr>
        <p:spPr>
          <a:xfrm>
            <a:off x="3491880" y="4725144"/>
            <a:ext cx="2448272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Moteur avec hélice</a:t>
            </a:r>
            <a:endParaRPr lang="fr-BE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411760" y="2996952"/>
            <a:ext cx="1152128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411760" y="4509120"/>
            <a:ext cx="1008112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084168" y="2852936"/>
            <a:ext cx="86409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012160" y="4653136"/>
            <a:ext cx="1152128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259632" y="24928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Energie électrique</a:t>
            </a:r>
            <a:endParaRPr lang="fr-BE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115616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Energie électrique</a:t>
            </a:r>
            <a:endParaRPr lang="fr-BE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300192" y="21328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Energie thermique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444208" y="494116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Energie mécanique et thermique</a:t>
            </a:r>
            <a:endParaRPr lang="fr-BE" b="1" dirty="0"/>
          </a:p>
        </p:txBody>
      </p:sp>
      <p:grpSp>
        <p:nvGrpSpPr>
          <p:cNvPr id="23" name="Groupe 22"/>
          <p:cNvGrpSpPr/>
          <p:nvPr/>
        </p:nvGrpSpPr>
        <p:grpSpPr>
          <a:xfrm>
            <a:off x="251520" y="5805264"/>
            <a:ext cx="2376264" cy="919270"/>
            <a:chOff x="467544" y="5805264"/>
            <a:chExt cx="1620180" cy="919270"/>
          </a:xfrm>
        </p:grpSpPr>
        <p:sp>
          <p:nvSpPr>
            <p:cNvPr id="24" name="Accolade ouvrante 23"/>
            <p:cNvSpPr/>
            <p:nvPr/>
          </p:nvSpPr>
          <p:spPr>
            <a:xfrm rot="16200000">
              <a:off x="989602" y="5283206"/>
              <a:ext cx="576064" cy="1620180"/>
            </a:xfrm>
            <a:prstGeom prst="leftBr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93670" y="635520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u="sng" dirty="0" smtClean="0">
                  <a:solidFill>
                    <a:srgbClr val="FF0000"/>
                  </a:solidFill>
                </a:rPr>
                <a:t>Réservoir</a:t>
              </a:r>
              <a:endParaRPr lang="fr-BE" b="1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275856" y="5805264"/>
            <a:ext cx="2880320" cy="909043"/>
            <a:chOff x="3459060" y="5805264"/>
            <a:chExt cx="1708759" cy="909043"/>
          </a:xfrm>
        </p:grpSpPr>
        <p:sp>
          <p:nvSpPr>
            <p:cNvPr id="27" name="Accolade ouvrante 26"/>
            <p:cNvSpPr/>
            <p:nvPr/>
          </p:nvSpPr>
          <p:spPr>
            <a:xfrm rot="16200000">
              <a:off x="4013938" y="5283206"/>
              <a:ext cx="576064" cy="1620180"/>
            </a:xfrm>
            <a:prstGeom prst="leftBr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459060" y="6344975"/>
              <a:ext cx="1708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u="sng" dirty="0" smtClean="0">
                  <a:solidFill>
                    <a:srgbClr val="FF0000"/>
                  </a:solidFill>
                </a:rPr>
                <a:t>transformateurs</a:t>
              </a:r>
              <a:endParaRPr lang="fr-BE" b="1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6876256" y="5811634"/>
            <a:ext cx="1872208" cy="932333"/>
            <a:chOff x="6660232" y="5733256"/>
            <a:chExt cx="1630058" cy="932333"/>
          </a:xfrm>
        </p:grpSpPr>
        <p:sp>
          <p:nvSpPr>
            <p:cNvPr id="30" name="Accolade ouvrante 29"/>
            <p:cNvSpPr/>
            <p:nvPr/>
          </p:nvSpPr>
          <p:spPr>
            <a:xfrm rot="16200000">
              <a:off x="7182290" y="5211198"/>
              <a:ext cx="576064" cy="1620180"/>
            </a:xfrm>
            <a:prstGeom prst="leftBr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706114" y="6296257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u="sng" dirty="0" smtClean="0">
                  <a:solidFill>
                    <a:srgbClr val="FF0000"/>
                  </a:solidFill>
                </a:rPr>
                <a:t>Receveur</a:t>
              </a:r>
              <a:endParaRPr lang="fr-BE" b="1" u="sng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smtClean="0"/>
              <a:t>Passons de la représentation figurative à la modélisation.</a:t>
            </a:r>
            <a:endParaRPr lang="fr-BE" b="1" dirty="0"/>
          </a:p>
        </p:txBody>
      </p:sp>
      <p:pic>
        <p:nvPicPr>
          <p:cNvPr id="2059" name="Picture 11" descr="http://lewebpedagogique.com/vallejo/files/2008/09/chap1dess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17844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conventions.</a:t>
            </a:r>
            <a:endParaRPr lang="fr-BE" dirty="0"/>
          </a:p>
        </p:txBody>
      </p:sp>
      <p:sp>
        <p:nvSpPr>
          <p:cNvPr id="22" name="Ellipse 21"/>
          <p:cNvSpPr/>
          <p:nvPr/>
        </p:nvSpPr>
        <p:spPr>
          <a:xfrm>
            <a:off x="899592" y="1556792"/>
            <a:ext cx="2448272" cy="1008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ZoneTexte 22"/>
          <p:cNvSpPr txBox="1"/>
          <p:nvPr/>
        </p:nvSpPr>
        <p:spPr>
          <a:xfrm>
            <a:off x="3779912" y="1628800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r>
              <a:rPr lang="fr-BE" sz="2800" b="1" dirty="0" smtClean="0"/>
              <a:t>: OBJET DU MONTAGE</a:t>
            </a:r>
          </a:p>
          <a:p>
            <a:endParaRPr lang="fr-BE" sz="2800" b="1" dirty="0"/>
          </a:p>
          <a:p>
            <a:endParaRPr lang="fr-BE" sz="2800" b="1" dirty="0" smtClean="0"/>
          </a:p>
          <a:p>
            <a:r>
              <a:rPr lang="fr-BE" sz="2800" b="1" dirty="0" smtClean="0"/>
              <a:t>: INDIQUE, PAR UN VERBE D’ACTION, </a:t>
            </a:r>
            <a:r>
              <a:rPr lang="fr-BE" sz="2800" b="1" u="sng" dirty="0" smtClean="0"/>
              <a:t>L’EFFET</a:t>
            </a:r>
            <a:r>
              <a:rPr lang="fr-BE" sz="2800" b="1" dirty="0" smtClean="0"/>
              <a:t> D’UN OBJET SUR LE SUIVANT.</a:t>
            </a:r>
          </a:p>
          <a:p>
            <a:endParaRPr lang="fr-BE" sz="2800" b="1" dirty="0"/>
          </a:p>
          <a:p>
            <a:r>
              <a:rPr lang="fr-BE" sz="2800" b="1" dirty="0" smtClean="0"/>
              <a:t>: INDIQUE CE QU’UN OBJET </a:t>
            </a:r>
            <a:r>
              <a:rPr lang="fr-BE" sz="2800" b="1" u="sng" dirty="0" smtClean="0"/>
              <a:t>DONNE</a:t>
            </a:r>
            <a:r>
              <a:rPr lang="fr-BE" sz="2800" b="1" dirty="0" smtClean="0"/>
              <a:t> AU SUIVANT</a:t>
            </a:r>
            <a:endParaRPr lang="fr-BE" sz="2800" b="1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043608" y="3356992"/>
            <a:ext cx="216024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971600" y="5157192"/>
            <a:ext cx="22322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 smtClean="0"/>
              <a:t>Modèle « effet »:</a:t>
            </a:r>
            <a:endParaRPr lang="fr-BE" b="1" u="sng" dirty="0"/>
          </a:p>
        </p:txBody>
      </p:sp>
      <p:pic>
        <p:nvPicPr>
          <p:cNvPr id="4" name="Picture 11" descr="http://lewebpedagogique.com/vallejo/files/2008/09/chap1dess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96752"/>
            <a:ext cx="4154112" cy="2041853"/>
          </a:xfrm>
          <a:prstGeom prst="rect">
            <a:avLst/>
          </a:prstGeom>
          <a:noFill/>
        </p:spPr>
      </p:pic>
      <p:sp>
        <p:nvSpPr>
          <p:cNvPr id="5" name="Flèche droite 4"/>
          <p:cNvSpPr/>
          <p:nvPr/>
        </p:nvSpPr>
        <p:spPr>
          <a:xfrm rot="8145648">
            <a:off x="1548910" y="3157024"/>
            <a:ext cx="2035125" cy="830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323528" y="4581128"/>
            <a:ext cx="2160240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Générateur ou pile </a:t>
            </a:r>
            <a:endParaRPr lang="fr-BE" b="1" dirty="0"/>
          </a:p>
        </p:txBody>
      </p:sp>
      <p:sp>
        <p:nvSpPr>
          <p:cNvPr id="7" name="Ellipse 6"/>
          <p:cNvSpPr/>
          <p:nvPr/>
        </p:nvSpPr>
        <p:spPr>
          <a:xfrm>
            <a:off x="3707904" y="4509120"/>
            <a:ext cx="2016224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Lampe </a:t>
            </a:r>
            <a:endParaRPr lang="fr-BE" b="1" dirty="0"/>
          </a:p>
        </p:txBody>
      </p:sp>
      <p:sp>
        <p:nvSpPr>
          <p:cNvPr id="8" name="Ellipse 7"/>
          <p:cNvSpPr/>
          <p:nvPr/>
        </p:nvSpPr>
        <p:spPr>
          <a:xfrm>
            <a:off x="6876256" y="4437112"/>
            <a:ext cx="2016224" cy="1080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Espace ambiant</a:t>
            </a:r>
          </a:p>
          <a:p>
            <a:pPr algn="ctr"/>
            <a:r>
              <a:rPr lang="fr-BE" b="1" dirty="0" smtClean="0"/>
              <a:t> (la classe)</a:t>
            </a:r>
            <a:endParaRPr lang="fr-BE" b="1" dirty="0"/>
          </a:p>
        </p:txBody>
      </p:sp>
      <p:cxnSp>
        <p:nvCxnSpPr>
          <p:cNvPr id="9" name="Connecteur droit avec flèche 8"/>
          <p:cNvCxnSpPr>
            <a:endCxn id="7" idx="2"/>
          </p:cNvCxnSpPr>
          <p:nvPr/>
        </p:nvCxnSpPr>
        <p:spPr>
          <a:xfrm>
            <a:off x="2555776" y="5013176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841676" y="501317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 vers le bas 13"/>
          <p:cNvSpPr/>
          <p:nvPr/>
        </p:nvSpPr>
        <p:spPr>
          <a:xfrm rot="687956">
            <a:off x="4651256" y="2164290"/>
            <a:ext cx="792088" cy="232589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Virage 14"/>
          <p:cNvSpPr/>
          <p:nvPr/>
        </p:nvSpPr>
        <p:spPr>
          <a:xfrm rot="5400000">
            <a:off x="6462210" y="1970838"/>
            <a:ext cx="2340260" cy="2016224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91680" y="623731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UTILISATION DE VERBES D’ACTION</a:t>
            </a:r>
            <a:endParaRPr lang="fr-BE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123728" y="53732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ALIMENTE</a:t>
            </a:r>
            <a:endParaRPr lang="fr-BE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580112" y="530120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ECLAIRE ET CHAUFFE</a:t>
            </a:r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4" grpId="0" animBg="1"/>
      <p:bldP spid="14" grpId="1" animBg="1"/>
      <p:bldP spid="15" grpId="0" animBg="1"/>
      <p:bldP spid="15" grpId="1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 smtClean="0"/>
              <a:t>Modèle « échange »</a:t>
            </a:r>
            <a:endParaRPr lang="fr-BE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676672"/>
          </a:xfrm>
        </p:spPr>
        <p:txBody>
          <a:bodyPr/>
          <a:lstStyle/>
          <a:p>
            <a:pPr algn="ctr"/>
            <a:r>
              <a:rPr lang="fr-BE" dirty="0" smtClean="0"/>
              <a:t>CE QUE CHAQUE OBJET DONNE AU SUIVANT</a:t>
            </a:r>
            <a:endParaRPr lang="fr-BE" dirty="0"/>
          </a:p>
        </p:txBody>
      </p:sp>
      <p:pic>
        <p:nvPicPr>
          <p:cNvPr id="4" name="Picture 11" descr="http://lewebpedagogique.com/vallejo/files/2008/09/chap1dess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298128" cy="211264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95536" y="5157192"/>
            <a:ext cx="180020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Générateur</a:t>
            </a:r>
            <a:endParaRPr lang="fr-BE" b="1" dirty="0"/>
          </a:p>
        </p:txBody>
      </p:sp>
      <p:sp>
        <p:nvSpPr>
          <p:cNvPr id="6" name="Ellipse 5"/>
          <p:cNvSpPr/>
          <p:nvPr/>
        </p:nvSpPr>
        <p:spPr>
          <a:xfrm>
            <a:off x="3419872" y="5157192"/>
            <a:ext cx="180020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Lampe</a:t>
            </a:r>
            <a:endParaRPr lang="fr-BE" b="1" dirty="0"/>
          </a:p>
        </p:txBody>
      </p:sp>
      <p:sp>
        <p:nvSpPr>
          <p:cNvPr id="7" name="Ellipse 6"/>
          <p:cNvSpPr/>
          <p:nvPr/>
        </p:nvSpPr>
        <p:spPr>
          <a:xfrm>
            <a:off x="6516216" y="5157192"/>
            <a:ext cx="180020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Espace ambiant</a:t>
            </a:r>
            <a:endParaRPr lang="fr-BE" b="1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267744" y="544522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364088" y="544522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763688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Electricité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076056" y="56612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Lumière et chaleur</a:t>
            </a:r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 smtClean="0"/>
              <a:t>Modèle « transfert d’énergie »</a:t>
            </a:r>
            <a:endParaRPr lang="fr-BE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lnSpcReduction="10000"/>
          </a:bodyPr>
          <a:lstStyle/>
          <a:p>
            <a:pPr algn="ctr"/>
            <a:r>
              <a:rPr lang="fr-BE" dirty="0" smtClean="0"/>
              <a:t>On remplace le « quelque chose » donné par la forme d’</a:t>
            </a:r>
            <a:r>
              <a:rPr lang="fr-BE" dirty="0"/>
              <a:t>é</a:t>
            </a:r>
            <a:r>
              <a:rPr lang="fr-BE" dirty="0" smtClean="0"/>
              <a:t>nergie.</a:t>
            </a:r>
            <a:endParaRPr lang="fr-BE" dirty="0"/>
          </a:p>
        </p:txBody>
      </p:sp>
      <p:sp>
        <p:nvSpPr>
          <p:cNvPr id="10" name="Ellipse 9"/>
          <p:cNvSpPr/>
          <p:nvPr/>
        </p:nvSpPr>
        <p:spPr>
          <a:xfrm>
            <a:off x="395536" y="5157192"/>
            <a:ext cx="180020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Générateur</a:t>
            </a:r>
            <a:endParaRPr lang="fr-BE" b="1" dirty="0"/>
          </a:p>
        </p:txBody>
      </p:sp>
      <p:sp>
        <p:nvSpPr>
          <p:cNvPr id="11" name="Ellipse 10"/>
          <p:cNvSpPr/>
          <p:nvPr/>
        </p:nvSpPr>
        <p:spPr>
          <a:xfrm>
            <a:off x="3419872" y="5157192"/>
            <a:ext cx="180020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Lampe</a:t>
            </a:r>
            <a:endParaRPr lang="fr-BE" b="1" dirty="0"/>
          </a:p>
        </p:txBody>
      </p:sp>
      <p:sp>
        <p:nvSpPr>
          <p:cNvPr id="12" name="Ellipse 11"/>
          <p:cNvSpPr/>
          <p:nvPr/>
        </p:nvSpPr>
        <p:spPr>
          <a:xfrm>
            <a:off x="6516216" y="5157192"/>
            <a:ext cx="180020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Espace ambiant</a:t>
            </a:r>
            <a:endParaRPr lang="fr-BE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267744" y="544522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364088" y="544522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763688" y="580526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Energie électrique</a:t>
            </a:r>
            <a:endParaRPr lang="fr-BE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004048" y="4653136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Energie lumineuse</a:t>
            </a:r>
          </a:p>
          <a:p>
            <a:pPr algn="ctr"/>
            <a:endParaRPr lang="fr-BE" b="1" dirty="0"/>
          </a:p>
          <a:p>
            <a:pPr algn="ctr"/>
            <a:r>
              <a:rPr lang="fr-BE" b="1" dirty="0" smtClean="0"/>
              <a:t>Et </a:t>
            </a:r>
          </a:p>
          <a:p>
            <a:pPr algn="ctr"/>
            <a:r>
              <a:rPr lang="fr-BE" b="1" dirty="0" smtClean="0"/>
              <a:t>Energie thermique</a:t>
            </a:r>
            <a:endParaRPr lang="fr-BE" b="1" dirty="0"/>
          </a:p>
        </p:txBody>
      </p:sp>
      <p:pic>
        <p:nvPicPr>
          <p:cNvPr id="17" name="Picture 11" descr="http://lewebpedagogique.com/vallejo/files/2008/09/chap1dess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4298128" cy="2112640"/>
          </a:xfrm>
          <a:prstGeom prst="rect">
            <a:avLst/>
          </a:prstGeom>
          <a:noFill/>
        </p:spPr>
      </p:pic>
      <p:sp>
        <p:nvSpPr>
          <p:cNvPr id="19" name="Accolade ouvrante 18"/>
          <p:cNvSpPr/>
          <p:nvPr/>
        </p:nvSpPr>
        <p:spPr>
          <a:xfrm rot="16200000">
            <a:off x="7182290" y="5211198"/>
            <a:ext cx="576064" cy="162018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4" name="Groupe 23"/>
          <p:cNvGrpSpPr/>
          <p:nvPr/>
        </p:nvGrpSpPr>
        <p:grpSpPr>
          <a:xfrm>
            <a:off x="467544" y="5805264"/>
            <a:ext cx="1620180" cy="919270"/>
            <a:chOff x="467544" y="5805264"/>
            <a:chExt cx="1620180" cy="919270"/>
          </a:xfrm>
        </p:grpSpPr>
        <p:sp>
          <p:nvSpPr>
            <p:cNvPr id="18" name="Accolade ouvrante 17"/>
            <p:cNvSpPr/>
            <p:nvPr/>
          </p:nvSpPr>
          <p:spPr>
            <a:xfrm rot="16200000">
              <a:off x="989602" y="5283206"/>
              <a:ext cx="576064" cy="1620180"/>
            </a:xfrm>
            <a:prstGeom prst="leftBr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93670" y="635520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u="sng" dirty="0" smtClean="0">
                  <a:solidFill>
                    <a:srgbClr val="FF0000"/>
                  </a:solidFill>
                </a:rPr>
                <a:t>Réservoir</a:t>
              </a:r>
              <a:endParaRPr lang="fr-BE" b="1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6706114" y="629625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u="sng" dirty="0" smtClean="0">
                <a:solidFill>
                  <a:srgbClr val="FF0000"/>
                </a:solidFill>
              </a:rPr>
              <a:t>Receveur</a:t>
            </a:r>
            <a:endParaRPr lang="fr-BE" b="1" u="sng" dirty="0">
              <a:solidFill>
                <a:srgbClr val="FF0000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3459060" y="5805264"/>
            <a:ext cx="1708759" cy="909043"/>
            <a:chOff x="3459060" y="5805264"/>
            <a:chExt cx="1708759" cy="909043"/>
          </a:xfrm>
        </p:grpSpPr>
        <p:sp>
          <p:nvSpPr>
            <p:cNvPr id="20" name="Accolade ouvrante 19"/>
            <p:cNvSpPr/>
            <p:nvPr/>
          </p:nvSpPr>
          <p:spPr>
            <a:xfrm rot="16200000">
              <a:off x="4013938" y="5283206"/>
              <a:ext cx="576064" cy="1620180"/>
            </a:xfrm>
            <a:prstGeom prst="leftBr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459060" y="6344975"/>
              <a:ext cx="1708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u="sng" dirty="0" smtClean="0">
                  <a:solidFill>
                    <a:srgbClr val="FF0000"/>
                  </a:solidFill>
                </a:rPr>
                <a:t>transformateur</a:t>
              </a:r>
              <a:endParaRPr lang="fr-BE" b="1" u="sng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  <p:bldP spid="16" grpId="0"/>
      <p:bldP spid="19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u="sng" dirty="0" smtClean="0"/>
              <a:t>Modèle du montage avec le fil intercalé.</a:t>
            </a:r>
            <a:endParaRPr lang="fr-BE" b="1" u="sng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0518" t="6984" r="9100" b="36896"/>
          <a:stretch>
            <a:fillRect/>
          </a:stretch>
        </p:blipFill>
        <p:spPr bwMode="auto">
          <a:xfrm>
            <a:off x="899592" y="1556792"/>
            <a:ext cx="7287552" cy="3816424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899592" y="2708920"/>
            <a:ext cx="2448272" cy="1080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Générateur ou pile</a:t>
            </a:r>
            <a:endParaRPr lang="fr-BE" b="1" dirty="0"/>
          </a:p>
        </p:txBody>
      </p:sp>
      <p:sp>
        <p:nvSpPr>
          <p:cNvPr id="6" name="Ellipse 5"/>
          <p:cNvSpPr/>
          <p:nvPr/>
        </p:nvSpPr>
        <p:spPr>
          <a:xfrm>
            <a:off x="4139952" y="4077072"/>
            <a:ext cx="2448272" cy="1080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Fil intercalé</a:t>
            </a:r>
            <a:endParaRPr lang="fr-BE" b="1" dirty="0"/>
          </a:p>
        </p:txBody>
      </p:sp>
      <p:sp>
        <p:nvSpPr>
          <p:cNvPr id="7" name="Ellipse 6"/>
          <p:cNvSpPr/>
          <p:nvPr/>
        </p:nvSpPr>
        <p:spPr>
          <a:xfrm>
            <a:off x="4211960" y="1484784"/>
            <a:ext cx="2448272" cy="1080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Lampe</a:t>
            </a:r>
            <a:endParaRPr lang="fr-BE" b="1" dirty="0"/>
          </a:p>
        </p:txBody>
      </p:sp>
      <p:sp>
        <p:nvSpPr>
          <p:cNvPr id="8" name="Ellipse 7"/>
          <p:cNvSpPr/>
          <p:nvPr/>
        </p:nvSpPr>
        <p:spPr>
          <a:xfrm>
            <a:off x="6516216" y="2852936"/>
            <a:ext cx="2448272" cy="1080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Espace ambiant</a:t>
            </a:r>
          </a:p>
          <a:p>
            <a:pPr algn="ctr"/>
            <a:r>
              <a:rPr lang="fr-BE" b="1" dirty="0" smtClean="0"/>
              <a:t>Ex: la classe</a:t>
            </a:r>
            <a:endParaRPr lang="fr-BE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987824" y="2132856"/>
            <a:ext cx="1224136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131840" y="3645024"/>
            <a:ext cx="108012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732240" y="2132856"/>
            <a:ext cx="79208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6588224" y="4005064"/>
            <a:ext cx="86409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763688" y="19168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Energie électrique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619672" y="40770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Energie électrique</a:t>
            </a:r>
            <a:endParaRPr lang="fr-BE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020272" y="177281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Energie lumineuse et thermique</a:t>
            </a:r>
            <a:endParaRPr lang="fr-BE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7092280" y="42930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Energie thermique</a:t>
            </a:r>
            <a:endParaRPr lang="fr-BE" b="1" dirty="0"/>
          </a:p>
        </p:txBody>
      </p:sp>
      <p:grpSp>
        <p:nvGrpSpPr>
          <p:cNvPr id="24" name="Groupe 23"/>
          <p:cNvGrpSpPr/>
          <p:nvPr/>
        </p:nvGrpSpPr>
        <p:grpSpPr>
          <a:xfrm>
            <a:off x="755576" y="5157192"/>
            <a:ext cx="2376264" cy="919270"/>
            <a:chOff x="467544" y="5805264"/>
            <a:chExt cx="1620180" cy="919270"/>
          </a:xfrm>
        </p:grpSpPr>
        <p:sp>
          <p:nvSpPr>
            <p:cNvPr id="25" name="Accolade ouvrante 24"/>
            <p:cNvSpPr/>
            <p:nvPr/>
          </p:nvSpPr>
          <p:spPr>
            <a:xfrm rot="16200000">
              <a:off x="989602" y="5283206"/>
              <a:ext cx="576064" cy="1620180"/>
            </a:xfrm>
            <a:prstGeom prst="leftBr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93670" y="635520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u="sng" dirty="0" smtClean="0">
                  <a:solidFill>
                    <a:srgbClr val="FF0000"/>
                  </a:solidFill>
                </a:rPr>
                <a:t>Réservoir</a:t>
              </a:r>
              <a:endParaRPr lang="fr-BE" b="1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923928" y="5373216"/>
            <a:ext cx="2880320" cy="909043"/>
            <a:chOff x="3459060" y="5805264"/>
            <a:chExt cx="1708759" cy="909043"/>
          </a:xfrm>
        </p:grpSpPr>
        <p:sp>
          <p:nvSpPr>
            <p:cNvPr id="28" name="Accolade ouvrante 27"/>
            <p:cNvSpPr/>
            <p:nvPr/>
          </p:nvSpPr>
          <p:spPr>
            <a:xfrm rot="16200000">
              <a:off x="4013938" y="5283206"/>
              <a:ext cx="576064" cy="1620180"/>
            </a:xfrm>
            <a:prstGeom prst="leftBr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459060" y="6344975"/>
              <a:ext cx="1708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u="sng" dirty="0" smtClean="0">
                  <a:solidFill>
                    <a:srgbClr val="FF0000"/>
                  </a:solidFill>
                </a:rPr>
                <a:t>transformateurs</a:t>
              </a:r>
              <a:endParaRPr lang="fr-BE" b="1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7020272" y="5373216"/>
            <a:ext cx="1872208" cy="932333"/>
            <a:chOff x="6660232" y="5733256"/>
            <a:chExt cx="1630058" cy="932333"/>
          </a:xfrm>
        </p:grpSpPr>
        <p:sp>
          <p:nvSpPr>
            <p:cNvPr id="30" name="Accolade ouvrante 29"/>
            <p:cNvSpPr/>
            <p:nvPr/>
          </p:nvSpPr>
          <p:spPr>
            <a:xfrm rot="16200000">
              <a:off x="7182290" y="5211198"/>
              <a:ext cx="576064" cy="1620180"/>
            </a:xfrm>
            <a:prstGeom prst="leftBr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706114" y="6296257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u="sng" dirty="0" smtClean="0">
                  <a:solidFill>
                    <a:srgbClr val="FF0000"/>
                  </a:solidFill>
                </a:rPr>
                <a:t>Receveur</a:t>
              </a:r>
              <a:endParaRPr lang="fr-BE" b="1" u="sng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centrales électriques:</a:t>
            </a:r>
            <a:endParaRPr lang="fr-BE" dirty="0"/>
          </a:p>
        </p:txBody>
      </p:sp>
      <p:pic>
        <p:nvPicPr>
          <p:cNvPr id="12" name="Image 11"/>
          <p:cNvPicPr/>
          <p:nvPr/>
        </p:nvPicPr>
        <p:blipFill rotWithShape="1">
          <a:blip r:embed="rId2"/>
          <a:srcRect l="29225" t="40659" r="27701" b="21166"/>
          <a:stretch/>
        </p:blipFill>
        <p:spPr bwMode="auto">
          <a:xfrm>
            <a:off x="906313" y="1268760"/>
            <a:ext cx="756084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236296" y="4207702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6</a:t>
            </a:r>
            <a:endParaRPr lang="fr-BE" sz="3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041675" y="4218568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2</a:t>
            </a:r>
            <a:endParaRPr lang="fr-BE" sz="3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275856" y="4226958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1</a:t>
            </a:r>
            <a:endParaRPr lang="fr-BE" sz="3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979712" y="4218298"/>
            <a:ext cx="7200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4</a:t>
            </a:r>
            <a:endParaRPr lang="fr-BE" sz="3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187624" y="4242200"/>
            <a:ext cx="576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dirty="0"/>
              <a:t>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903162" y="4218568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5</a:t>
            </a:r>
            <a:endParaRPr lang="fr-BE" sz="3200" dirty="0"/>
          </a:p>
        </p:txBody>
      </p:sp>
      <p:sp>
        <p:nvSpPr>
          <p:cNvPr id="19" name="Ellipse 18"/>
          <p:cNvSpPr/>
          <p:nvPr/>
        </p:nvSpPr>
        <p:spPr>
          <a:xfrm>
            <a:off x="70452" y="5157192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Centrale </a:t>
            </a:r>
            <a:r>
              <a:rPr lang="fr-BE" b="1" dirty="0" err="1"/>
              <a:t>é</a:t>
            </a:r>
            <a:r>
              <a:rPr lang="fr-BE" b="1" dirty="0" err="1" smtClean="0"/>
              <a:t>lec</a:t>
            </a:r>
            <a:r>
              <a:rPr lang="fr-BE" b="1" dirty="0" smtClean="0"/>
              <a:t>.</a:t>
            </a:r>
            <a:endParaRPr lang="fr-BE" b="1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511660" y="5464433"/>
            <a:ext cx="5400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051720" y="5118574"/>
            <a:ext cx="136815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400" b="1" dirty="0" smtClean="0"/>
              <a:t>Cabine haute tension</a:t>
            </a:r>
            <a:endParaRPr lang="fr-BE" sz="1400" b="1" dirty="0"/>
          </a:p>
        </p:txBody>
      </p:sp>
      <p:sp>
        <p:nvSpPr>
          <p:cNvPr id="22" name="Ellipse 21"/>
          <p:cNvSpPr/>
          <p:nvPr/>
        </p:nvSpPr>
        <p:spPr>
          <a:xfrm>
            <a:off x="4079929" y="5161850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400" b="1" dirty="0" smtClean="0"/>
              <a:t>Fils haute tension</a:t>
            </a:r>
            <a:endParaRPr lang="fr-BE" sz="1400" b="1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419872" y="5475543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504102" y="5500908"/>
            <a:ext cx="5375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041675" y="5176872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Cabine </a:t>
            </a:r>
            <a:r>
              <a:rPr lang="fr-BE" b="1" dirty="0" err="1" smtClean="0"/>
              <a:t>élec</a:t>
            </a:r>
            <a:r>
              <a:rPr lang="fr-BE" b="1" dirty="0" smtClean="0"/>
              <a:t>.</a:t>
            </a:r>
            <a:endParaRPr lang="fr-BE" b="1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7469008" y="5481228"/>
            <a:ext cx="5375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7982432" y="5193467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Poteaux </a:t>
            </a:r>
            <a:r>
              <a:rPr lang="fr-BE" b="1" dirty="0" err="1" smtClean="0"/>
              <a:t>élec</a:t>
            </a:r>
            <a:r>
              <a:rPr lang="fr-BE" b="1" dirty="0" smtClean="0"/>
              <a:t>.</a:t>
            </a:r>
            <a:endParaRPr lang="fr-BE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83568" y="5841539"/>
            <a:ext cx="801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    ENERGIE. ELEC                   E. ELEC.                         E. ELEC                           E. ELEC.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Attention sur chaque transformateur les pertes en énergie thermique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7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5" grpId="0" animBg="1"/>
      <p:bldP spid="31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différentes centrales électriques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676672"/>
          </a:xfrm>
        </p:spPr>
        <p:txBody>
          <a:bodyPr/>
          <a:lstStyle/>
          <a:p>
            <a:r>
              <a:rPr lang="fr-BE" dirty="0" smtClean="0"/>
              <a:t>La centrale thermique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683568" y="184482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 O   : de grosses quantités de charbon, pétrole ou gaz (=combustibles) brûlent dans une chaudière et portent  de l'eau  à très haute température;</a:t>
            </a:r>
            <a:endParaRPr lang="fr-BE" dirty="0"/>
          </a:p>
          <a:p>
            <a:r>
              <a:rPr lang="fr-FR" b="1" dirty="0"/>
              <a:t> O    : les turbines entraînent de très gros alternateurs qui produisent de l'électricité (= générateurs);</a:t>
            </a:r>
            <a:endParaRPr lang="fr-BE" dirty="0"/>
          </a:p>
          <a:p>
            <a:r>
              <a:rPr lang="fr-FR" b="1" dirty="0"/>
              <a:t> O    : l'eau, en ébullition, produit de la vapeur;</a:t>
            </a:r>
            <a:endParaRPr lang="fr-BE" dirty="0"/>
          </a:p>
          <a:p>
            <a:r>
              <a:rPr lang="fr-FR" b="1" dirty="0"/>
              <a:t> O  : l'électricité produite est distribuée par des lignes de hautes tension, vers les distributeurs;  </a:t>
            </a:r>
            <a:endParaRPr lang="fr-BE" dirty="0"/>
          </a:p>
          <a:p>
            <a:r>
              <a:rPr lang="fr-FR" b="1" dirty="0"/>
              <a:t> O   : la vapeur d'eau, sous très haute pression, est conduite vers la turbine;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28436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2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5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37170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3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2340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4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182570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1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0452" y="4545395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/>
              <a:t>C</a:t>
            </a:r>
            <a:r>
              <a:rPr lang="fr-BE" b="1" dirty="0" smtClean="0"/>
              <a:t>ombustibles</a:t>
            </a:r>
            <a:endParaRPr lang="fr-BE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511660" y="4852636"/>
            <a:ext cx="5400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2051720" y="4506777"/>
            <a:ext cx="136815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400" b="1" dirty="0" smtClean="0"/>
              <a:t>Eau/ vapeur</a:t>
            </a:r>
            <a:endParaRPr lang="fr-BE" sz="1400" b="1" dirty="0"/>
          </a:p>
        </p:txBody>
      </p:sp>
      <p:sp>
        <p:nvSpPr>
          <p:cNvPr id="15" name="Ellipse 14"/>
          <p:cNvSpPr/>
          <p:nvPr/>
        </p:nvSpPr>
        <p:spPr>
          <a:xfrm>
            <a:off x="4079929" y="4550053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400" b="1" dirty="0" smtClean="0"/>
              <a:t>Turbines </a:t>
            </a:r>
            <a:endParaRPr lang="fr-BE" sz="1400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419872" y="486374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504102" y="4889111"/>
            <a:ext cx="5375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041675" y="4565075"/>
            <a:ext cx="1424173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alternateurs</a:t>
            </a:r>
            <a:endParaRPr lang="fr-BE" b="1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7469008" y="4869431"/>
            <a:ext cx="5375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27584" y="53012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THERMIQUE</a:t>
            </a:r>
            <a:endParaRPr lang="fr-BE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915816" y="53012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MECANIQUE</a:t>
            </a:r>
            <a:endParaRPr lang="fr-BE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944796" y="53087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MECANIQUE</a:t>
            </a:r>
            <a:endParaRPr lang="fr-BE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909702" y="53201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E. ELECTRIQUE</a:t>
            </a:r>
            <a:endParaRPr lang="fr-BE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326462" y="59399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Attention sur chaque transformateur les pertes en énergie thermique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4" grpId="0" animBg="1"/>
      <p:bldP spid="15" grpId="0" animBg="1"/>
      <p:bldP spid="18" grpId="0" animBg="1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555</Words>
  <Application>Microsoft Office PowerPoint</Application>
  <PresentationFormat>Affichage à l'écran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Passons de la représentation figurative à la modélisation.</vt:lpstr>
      <vt:lpstr>Les conventions.</vt:lpstr>
      <vt:lpstr>Modèle « effet »:</vt:lpstr>
      <vt:lpstr>Modèle « échange »</vt:lpstr>
      <vt:lpstr>Modèle « transfert d’énergie »</vt:lpstr>
      <vt:lpstr>Modèle du montage avec le fil intercalé.</vt:lpstr>
      <vt:lpstr>Les centrales électriques:</vt:lpstr>
      <vt:lpstr>Les différentes centrales électriques</vt:lpstr>
      <vt:lpstr>Les différentes centrales électriques</vt:lpstr>
      <vt:lpstr>Les différentes centrales électriques</vt:lpstr>
      <vt:lpstr>Présentation PowerPoint</vt:lpstr>
      <vt:lpstr>Les différentes centrales électriques</vt:lpstr>
      <vt:lpstr>Exercice:</vt:lpstr>
      <vt:lpstr>Autre exemple: modèle transfert d’énergie pour un sèche-cheveux.</vt:lpstr>
      <vt:lpstr>Autre exemple: modèle transfert d’énergie pour un sèche-cheveux.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Dustin Hayot</dc:creator>
  <cp:lastModifiedBy>Dustin Hayot</cp:lastModifiedBy>
  <cp:revision>24</cp:revision>
  <dcterms:created xsi:type="dcterms:W3CDTF">2013-05-07T15:52:43Z</dcterms:created>
  <dcterms:modified xsi:type="dcterms:W3CDTF">2018-04-15T08:26:46Z</dcterms:modified>
</cp:coreProperties>
</file>